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2" r:id="rId3"/>
    <p:sldId id="273" r:id="rId4"/>
    <p:sldId id="258" r:id="rId5"/>
    <p:sldId id="270" r:id="rId6"/>
    <p:sldId id="257" r:id="rId7"/>
    <p:sldId id="259" r:id="rId8"/>
    <p:sldId id="261" r:id="rId9"/>
    <p:sldId id="262" r:id="rId10"/>
    <p:sldId id="263" r:id="rId11"/>
    <p:sldId id="264" r:id="rId12"/>
    <p:sldId id="266" r:id="rId13"/>
    <p:sldId id="269" r:id="rId14"/>
    <p:sldId id="260" r:id="rId15"/>
    <p:sldId id="265" r:id="rId16"/>
    <p:sldId id="274" r:id="rId17"/>
    <p:sldId id="267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8" autoAdjust="0"/>
    <p:restoredTop sz="86491" autoAdjust="0"/>
  </p:normalViewPr>
  <p:slideViewPr>
    <p:cSldViewPr>
      <p:cViewPr varScale="1">
        <p:scale>
          <a:sx n="63" d="100"/>
          <a:sy n="63" d="100"/>
        </p:scale>
        <p:origin x="9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12331D-316B-4E46-82C8-D12C630AC1C5}" type="datetimeFigureOut">
              <a:rPr lang="ru-RU"/>
              <a:pPr>
                <a:defRPr/>
              </a:pPr>
              <a:t>14.03.2023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CBB112-7CA0-4505-9912-F8405BA85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132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8ABAD1-F5EA-4273-86E8-C37C85C7744A}" type="datetimeFigureOut">
              <a:rPr lang="ru-RU"/>
              <a:pPr>
                <a:defRPr/>
              </a:pPr>
              <a:t>14.03.2023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E39AE3-E026-485A-8222-181C77BECB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594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156213-D9FE-4BDC-97F5-7649AB80ABA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21544-873C-4368-9B28-C53D90AE8602}" type="datetimeFigureOut">
              <a:rPr lang="ru-RU"/>
              <a:pPr>
                <a:defRPr/>
              </a:pPr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3BC29-286F-49CD-BD3A-AD88971A0B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091647"/>
      </p:ext>
    </p:extLst>
  </p:cSld>
  <p:clrMapOvr>
    <a:masterClrMapping/>
  </p:clrMapOvr>
  <p:transition advClick="0" advTm="1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71538" y="2674938"/>
            <a:ext cx="7408862" cy="34512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C362B-C530-4F4D-A366-4D55D72C9966}" type="datetimeFigureOut">
              <a:rPr lang="ru-RU"/>
              <a:pPr>
                <a:defRPr/>
              </a:pPr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6935B-45D1-40B4-8F5A-FF2E8AC2D5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436569"/>
      </p:ext>
    </p:extLst>
  </p:cSld>
  <p:clrMapOvr>
    <a:masterClrMapping/>
  </p:clrMapOvr>
  <p:transition advClick="0" advTm="1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03B08-961D-49B9-9F4A-81247FC17C98}" type="datetimeFigureOut">
              <a:rPr lang="ru-RU"/>
              <a:pPr>
                <a:defRPr/>
              </a:pPr>
              <a:t>14.03.2023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4959F-29B2-4966-B9B2-A7299A378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759713"/>
      </p:ext>
    </p:extLst>
  </p:cSld>
  <p:clrMapOvr>
    <a:masterClrMapping/>
  </p:clrMapOvr>
  <p:transition advClick="0" advTm="1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AB713-0C92-43AE-B0C1-730F338D83C6}" type="datetimeFigureOut">
              <a:rPr lang="ru-RU"/>
              <a:pPr>
                <a:defRPr/>
              </a:pPr>
              <a:t>14.03.2023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E1CEF-887E-4FDD-A563-58AEA194D6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062666"/>
      </p:ext>
    </p:extLst>
  </p:cSld>
  <p:clrMapOvr>
    <a:masterClrMapping/>
  </p:clrMapOvr>
  <p:transition advClick="0" advTm="1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10D6D-C787-4F45-8FFD-5ED005FA4972}" type="datetimeFigureOut">
              <a:rPr lang="ru-RU"/>
              <a:pPr>
                <a:defRPr/>
              </a:pPr>
              <a:t>14.03.2023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B8E97-92EE-46A3-A70B-BD9ED1AAD2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103344"/>
      </p:ext>
    </p:extLst>
  </p:cSld>
  <p:clrMapOvr>
    <a:masterClrMapping/>
  </p:clrMapOvr>
  <p:transition advClick="0" advTm="1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A25CA-55AA-42B0-A183-FE6B3BCB9287}" type="datetimeFigureOut">
              <a:rPr lang="ru-RU"/>
              <a:pPr>
                <a:defRPr/>
              </a:pPr>
              <a:t>14.03.2023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2A1E1-3DD8-4E65-A086-457F446E71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108126"/>
      </p:ext>
    </p:extLst>
  </p:cSld>
  <p:clrMapOvr>
    <a:masterClrMapping/>
  </p:clrMapOvr>
  <p:transition advClick="0" advTm="1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7BA29-9110-4900-A127-4D6A2C36E6D5}" type="datetimeFigureOut">
              <a:rPr lang="ru-RU"/>
              <a:pPr>
                <a:defRPr/>
              </a:pPr>
              <a:t>14.03.2023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0B7B6-59F5-438A-9FE6-5D0E0924C5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56754"/>
      </p:ext>
    </p:extLst>
  </p:cSld>
  <p:clrMapOvr>
    <a:masterClrMapping/>
  </p:clrMapOvr>
  <p:transition advClick="0" advTm="1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A1DB2-774E-4EC5-B2E4-A46CF2F66116}" type="datetimeFigureOut">
              <a:rPr lang="ru-RU"/>
              <a:pPr>
                <a:defRPr/>
              </a:pPr>
              <a:t>14.03.2023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3A16C-0271-49DD-AEBE-B9F9651B24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148831"/>
      </p:ext>
    </p:extLst>
  </p:cSld>
  <p:clrMapOvr>
    <a:masterClrMapping/>
  </p:clrMapOvr>
  <p:transition advClick="0" advTm="1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DDDA9-61C2-40FF-86ED-CA01FBF4BF28}" type="datetimeFigureOut">
              <a:rPr lang="ru-RU"/>
              <a:pPr>
                <a:defRPr/>
              </a:pPr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9F6D3-3BB1-4D74-AD27-4BB4513029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657007"/>
      </p:ext>
    </p:extLst>
  </p:cSld>
  <p:clrMapOvr>
    <a:masterClrMapping/>
  </p:clrMapOvr>
  <p:transition advClick="0" advTm="1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FC88C-C1BE-45C6-802A-447F435F8EBC}" type="datetimeFigureOut">
              <a:rPr lang="ru-RU"/>
              <a:pPr>
                <a:defRPr/>
              </a:pPr>
              <a:t>14.03.2023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56FB7-A0EC-46EA-A36B-005EC4BCB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30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8B60A6-665C-48CF-9D88-7EE908FCC889}" type="datetimeFigureOut">
              <a:rPr lang="ru-RU"/>
              <a:pPr>
                <a:defRPr/>
              </a:pPr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5FD27E-15DA-4130-8D95-A31F6E01AE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57" r:id="rId3"/>
    <p:sldLayoutId id="2147483756" r:id="rId4"/>
    <p:sldLayoutId id="2147483755" r:id="rId5"/>
    <p:sldLayoutId id="2147483760" r:id="rId6"/>
    <p:sldLayoutId id="2147483761" r:id="rId7"/>
    <p:sldLayoutId id="2147483754" r:id="rId8"/>
    <p:sldLayoutId id="2147483753" r:id="rId9"/>
    <p:sldLayoutId id="2147483752" r:id="rId10"/>
  </p:sldLayoutIdLst>
  <p:transition advClick="0" advTm="1000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2781300"/>
            <a:ext cx="7175500" cy="2735263"/>
          </a:xfrm>
        </p:spPr>
        <p:txBody>
          <a:bodyPr anchor="b"/>
          <a:lstStyle/>
          <a:p>
            <a:pPr marL="182563" eaLnBrk="1" hangingPunct="1"/>
            <a:r>
              <a:rPr lang="ru-RU" alt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Администрация Новоникольского сельского  поселения</a:t>
            </a:r>
            <a:r>
              <a:rPr lang="ru-RU" alt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alt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юджет 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«Новоникольское сельское поселение»</a:t>
            </a:r>
            <a:b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2023 год и плановый период 2024 и 2025 годов</a:t>
            </a:r>
          </a:p>
        </p:txBody>
      </p:sp>
    </p:spTree>
  </p:cSld>
  <p:clrMapOvr>
    <a:masterClrMapping/>
  </p:clrMapOvr>
  <p:transition advClick="0" advTm="8924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57250" y="500063"/>
            <a:ext cx="7286625" cy="571500"/>
          </a:xfrm>
        </p:spPr>
        <p:txBody>
          <a:bodyPr anchor="b"/>
          <a:lstStyle/>
          <a:p>
            <a:pPr marL="182563" eaLnBrk="1" hangingPunct="1"/>
            <a:r>
              <a:rPr lang="ru-RU" alt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Земельный   налог </a:t>
            </a:r>
            <a:endParaRPr lang="ru-RU" altLang="ru-RU" sz="2400" smtClean="0">
              <a:solidFill>
                <a:schemeClr val="tx1"/>
              </a:solidFill>
            </a:endParaRPr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14438" y="2500313"/>
            <a:ext cx="6557962" cy="2528887"/>
          </a:xfrm>
        </p:spPr>
        <p:txBody>
          <a:bodyPr/>
          <a:lstStyle/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 земельному налогу  в бюджет поселения составляет :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2023 г. -  6,000 тыс. руб.,в структуре собственных доходов – 0,6%.</a:t>
            </a:r>
          </a:p>
          <a:p>
            <a:pPr marL="342900" indent="-342900" algn="just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г.- 6,000 тыс. руб., в структуре собственных доходов – 0,5%;</a:t>
            </a:r>
          </a:p>
          <a:p>
            <a:pPr marL="342900" indent="-342900" algn="just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г. – 6,000 тыс.руб., в структуре собственных доходов –0,5 %;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alt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0691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17563" y="549275"/>
            <a:ext cx="7175500" cy="576263"/>
          </a:xfrm>
        </p:spPr>
        <p:txBody>
          <a:bodyPr anchor="b"/>
          <a:lstStyle/>
          <a:p>
            <a:pPr marL="182563" eaLnBrk="1" hangingPunct="1"/>
            <a:r>
              <a:rPr lang="ru-RU" alt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Государственная пошлина  </a:t>
            </a:r>
            <a:endParaRPr lang="ru-RU" altLang="ru-RU" sz="2400" smtClean="0">
              <a:solidFill>
                <a:schemeClr val="tx1"/>
              </a:solidFill>
            </a:endParaRPr>
          </a:p>
        </p:txBody>
      </p:sp>
      <p:sp>
        <p:nvSpPr>
          <p:cNvPr id="1536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85875" y="2357438"/>
            <a:ext cx="6486525" cy="2714625"/>
          </a:xfrm>
        </p:spPr>
        <p:txBody>
          <a:bodyPr/>
          <a:lstStyle/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поступления  государственной пошлины   в бюджет поселения составляет: 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2023 г.-  4,000 тыс. руб.,в структуре собственных доходов – 0,4%;</a:t>
            </a:r>
          </a:p>
          <a:p>
            <a:pPr marL="342900" indent="-342900" algn="just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г.- 2,000 тыс. руб., в структуре собственных доходов – 0,2%;</a:t>
            </a:r>
          </a:p>
          <a:p>
            <a:pPr marL="342900" indent="-342900" algn="just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г. – 2,000 тыс.руб., в структуре собственных доходов – 0,2%;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alt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6280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85813" y="500063"/>
            <a:ext cx="7175500" cy="846137"/>
          </a:xfrm>
        </p:spPr>
        <p:txBody>
          <a:bodyPr anchor="b"/>
          <a:lstStyle/>
          <a:p>
            <a:pPr marL="182563" eaLnBrk="1" hangingPunct="1"/>
            <a:r>
              <a:rPr lang="ru-RU" alt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 от использования  имущества, находящегося в государственной и муниципальной собственности   </a:t>
            </a:r>
            <a:endParaRPr lang="ru-RU" altLang="ru-RU" sz="2400" smtClean="0">
              <a:solidFill>
                <a:schemeClr val="tx1"/>
              </a:solidFill>
            </a:endParaRPr>
          </a:p>
        </p:txBody>
      </p:sp>
      <p:sp>
        <p:nvSpPr>
          <p:cNvPr id="1638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00063" y="2500313"/>
            <a:ext cx="8280400" cy="3392487"/>
          </a:xfrm>
        </p:spPr>
        <p:txBody>
          <a:bodyPr/>
          <a:lstStyle/>
          <a:p>
            <a:pPr marL="342900" indent="-342900" algn="just" eaLnBrk="1" hangingPunct="1">
              <a:buFont typeface="Wingdings" pitchFamily="2" charset="2"/>
              <a:buNone/>
            </a:pPr>
            <a:endParaRPr lang="ru-RU" altLang="ru-RU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altLang="ru-RU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от использования имущества, находящегося в государственной и муниципальной собственности 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altLang="ru-RU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2023 г.- 15,000 тыс.руб., в структуре собственных доходов – 1,4%;</a:t>
            </a:r>
          </a:p>
          <a:p>
            <a:pPr marL="342900" indent="-342900" algn="just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altLang="ru-RU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г.- 15,000 тыс. руб., в структуре собственных доходов –1,4 %;</a:t>
            </a:r>
          </a:p>
          <a:p>
            <a:pPr marL="342900" indent="-342900" algn="just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altLang="ru-RU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г. – 15,000 тыс.руб., в структуре собственных доходов –1,3%.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altLang="ru-RU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8806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altLang="ru-RU" i="1" smtClean="0">
                <a:solidFill>
                  <a:schemeClr val="tx1"/>
                </a:solidFill>
                <a:latin typeface="Arial" charset="0"/>
              </a:rPr>
              <a:t>Безвозмездные поступления</a:t>
            </a:r>
          </a:p>
        </p:txBody>
      </p:sp>
      <p:sp>
        <p:nvSpPr>
          <p:cNvPr id="17411" name="Rectangle 9"/>
          <p:cNvSpPr>
            <a:spLocks noGrp="1"/>
          </p:cNvSpPr>
          <p:nvPr>
            <p:ph type="body" idx="4294967295"/>
          </p:nvPr>
        </p:nvSpPr>
        <p:spPr>
          <a:xfrm>
            <a:off x="642938" y="3000375"/>
            <a:ext cx="7643812" cy="3125788"/>
          </a:xfrm>
        </p:spPr>
        <p:txBody>
          <a:bodyPr/>
          <a:lstStyle/>
          <a:p>
            <a:r>
              <a:rPr lang="ru-RU" altLang="ru-RU" sz="1200" smtClean="0">
                <a:latin typeface="Arial" charset="0"/>
              </a:rPr>
              <a:t>Дотации бюджетам бюджетной системы Российской Федерации  </a:t>
            </a:r>
          </a:p>
          <a:p>
            <a:pPr>
              <a:buFont typeface="Symbol" pitchFamily="18" charset="2"/>
              <a:buNone/>
            </a:pPr>
            <a:r>
              <a:rPr lang="ru-RU" altLang="ru-RU" sz="1200" smtClean="0">
                <a:latin typeface="Arial" charset="0"/>
              </a:rPr>
              <a:t>    2023 год – 5 986,420 тыс.руб.</a:t>
            </a:r>
          </a:p>
          <a:p>
            <a:pPr>
              <a:buFont typeface="Symbol" pitchFamily="18" charset="2"/>
              <a:buNone/>
            </a:pPr>
            <a:r>
              <a:rPr lang="ru-RU" altLang="ru-RU" sz="1200" smtClean="0">
                <a:latin typeface="Arial" charset="0"/>
              </a:rPr>
              <a:t>    2024 год – 5 886,341 тыс.руб.</a:t>
            </a:r>
          </a:p>
          <a:p>
            <a:pPr>
              <a:buFont typeface="Symbol" pitchFamily="18" charset="2"/>
              <a:buNone/>
            </a:pPr>
            <a:r>
              <a:rPr lang="ru-RU" altLang="ru-RU" sz="1200" smtClean="0">
                <a:latin typeface="Arial" charset="0"/>
              </a:rPr>
              <a:t>    2025 год – 5 810,398 тыс.руб.</a:t>
            </a:r>
          </a:p>
          <a:p>
            <a:pPr>
              <a:buFont typeface="Symbol" pitchFamily="18" charset="2"/>
              <a:buNone/>
            </a:pPr>
            <a:endParaRPr lang="ru-RU" altLang="ru-RU" sz="1200" smtClean="0">
              <a:latin typeface="Arial" charset="0"/>
            </a:endParaRPr>
          </a:p>
          <a:p>
            <a:r>
              <a:rPr lang="ru-RU" altLang="ru-RU" sz="1200" smtClean="0">
                <a:latin typeface="Arial" charset="0"/>
              </a:rPr>
              <a:t>Субвенции бюджетам Российской Федерации и муниципальных образований</a:t>
            </a:r>
          </a:p>
          <a:p>
            <a:r>
              <a:rPr lang="ru-RU" altLang="ru-RU" sz="1200" smtClean="0">
                <a:latin typeface="Arial" charset="0"/>
              </a:rPr>
              <a:t>2023 год – 195,700 тыс.руб.</a:t>
            </a:r>
          </a:p>
          <a:p>
            <a:r>
              <a:rPr lang="ru-RU" altLang="ru-RU" sz="1200" smtClean="0">
                <a:latin typeface="Arial" charset="0"/>
              </a:rPr>
              <a:t>2024 год – 205,000 тыс.руб.</a:t>
            </a:r>
          </a:p>
          <a:p>
            <a:r>
              <a:rPr lang="ru-RU" altLang="ru-RU" sz="1200" smtClean="0">
                <a:latin typeface="Arial" charset="0"/>
              </a:rPr>
              <a:t>2025 год – 212,600 тыс.руб.</a:t>
            </a:r>
          </a:p>
          <a:p>
            <a:endParaRPr lang="ru-RU" altLang="ru-RU" sz="1200" smtClean="0">
              <a:latin typeface="Arial" charset="0"/>
            </a:endParaRPr>
          </a:p>
          <a:p>
            <a:r>
              <a:rPr lang="ru-RU" altLang="ru-RU" sz="1200" smtClean="0">
                <a:latin typeface="Arial" charset="0"/>
              </a:rPr>
              <a:t>Иные межбюджетные трансферты </a:t>
            </a:r>
          </a:p>
          <a:p>
            <a:r>
              <a:rPr lang="ru-RU" altLang="ru-RU" sz="1200" smtClean="0">
                <a:latin typeface="Arial" charset="0"/>
              </a:rPr>
              <a:t>2023 год – 7 167,147 тыс.руб.</a:t>
            </a:r>
          </a:p>
          <a:p>
            <a:r>
              <a:rPr lang="ru-RU" altLang="ru-RU" sz="1200" smtClean="0">
                <a:latin typeface="Arial" charset="0"/>
              </a:rPr>
              <a:t>2024 год – 7 167,147 тыс.руб.</a:t>
            </a:r>
          </a:p>
          <a:p>
            <a:r>
              <a:rPr lang="ru-RU" altLang="ru-RU" sz="1200" smtClean="0">
                <a:latin typeface="Arial" charset="0"/>
              </a:rPr>
              <a:t>2025 год – 7 167,147 тыс.руб.</a:t>
            </a:r>
          </a:p>
        </p:txBody>
      </p:sp>
    </p:spTree>
  </p:cSld>
  <p:clrMapOvr>
    <a:masterClrMapping/>
  </p:clrMapOvr>
  <p:transition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27088" y="549275"/>
            <a:ext cx="7175500" cy="863600"/>
          </a:xfrm>
        </p:spPr>
        <p:txBody>
          <a:bodyPr anchor="b"/>
          <a:lstStyle/>
          <a:p>
            <a:pPr marL="182563" eaLnBrk="1" hangingPunct="1"/>
            <a:r>
              <a:rPr lang="ru-RU" altLang="ru-RU" sz="2400" b="1" i="1" smtClean="0">
                <a:solidFill>
                  <a:schemeClr val="tx1"/>
                </a:solidFill>
                <a:latin typeface="Times New Roman" pitchFamily="18" charset="0"/>
              </a:rPr>
              <a:t>РАСХОДНАЯ ЧАСТЬ БЮДЖЕТА</a:t>
            </a:r>
            <a:br>
              <a:rPr lang="ru-RU" altLang="ru-RU" sz="2400" b="1" i="1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altLang="ru-RU" sz="2400" b="1" i="1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pPr marL="0" indent="0" algn="ctr" eaLnBrk="1" hangingPunct="1">
              <a:buFont typeface="Symbol" pitchFamily="18" charset="2"/>
              <a:buNone/>
            </a:pPr>
            <a:endParaRPr lang="ru-RU" altLang="ru-RU" sz="2000" smtClean="0">
              <a:solidFill>
                <a:srgbClr val="FFFFFF"/>
              </a:solidFill>
            </a:endParaRPr>
          </a:p>
        </p:txBody>
      </p:sp>
      <p:graphicFrame>
        <p:nvGraphicFramePr>
          <p:cNvPr id="18518" name="Group 86"/>
          <p:cNvGraphicFramePr>
            <a:graphicFrameLocks noGrp="1"/>
          </p:cNvGraphicFramePr>
          <p:nvPr/>
        </p:nvGraphicFramePr>
        <p:xfrm>
          <a:off x="785813" y="1214438"/>
          <a:ext cx="7215187" cy="4738687"/>
        </p:xfrm>
        <a:graphic>
          <a:graphicData uri="http://schemas.openxmlformats.org/drawingml/2006/table">
            <a:tbl>
              <a:tblPr/>
              <a:tblGrid>
                <a:gridCol w="1773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6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46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Расходы  бюджета: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2023 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(тыс.руб)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Структура,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2024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2025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бюджета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14 396,567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14 369,128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14 361,845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>
                      <a:lvl1pPr marL="171450" indent="-1714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расходы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4 620,355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4 601,616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4 556,733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75">
                <a:tc>
                  <a:txBody>
                    <a:bodyPr/>
                    <a:lstStyle>
                      <a:lvl1pPr marL="171450" indent="-1714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195,700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212,600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>
                      <a:lvl1pPr marL="171450" indent="-1714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 безопасность и правоохранительная деятельность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75">
                <a:tc>
                  <a:txBody>
                    <a:bodyPr/>
                    <a:lstStyle>
                      <a:lvl1pPr marL="171450" indent="-1714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928,700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967,700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997,700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625">
                <a:tc>
                  <a:txBody>
                    <a:bodyPr/>
                    <a:lstStyle>
                      <a:lvl1pPr marL="171450" indent="-1714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6807,347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6 750,347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6 750,347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875">
                <a:tc>
                  <a:txBody>
                    <a:bodyPr/>
                    <a:lstStyle>
                      <a:lvl1pPr marL="171450" indent="-1714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1 597,000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1 597,000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1 597,000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125">
                <a:tc>
                  <a:txBody>
                    <a:bodyPr/>
                    <a:lstStyle>
                      <a:lvl1pPr marL="171450" indent="-1714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16,365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16,365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16,365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875">
                <a:tc>
                  <a:txBody>
                    <a:bodyPr/>
                    <a:lstStyle>
                      <a:lvl1pPr marL="171450" indent="-1714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 advTm="11742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55650" y="549275"/>
            <a:ext cx="7175500" cy="5903913"/>
          </a:xfrm>
        </p:spPr>
        <p:txBody>
          <a:bodyPr anchor="b"/>
          <a:lstStyle/>
          <a:p>
            <a:pPr marL="182563" algn="l" eaLnBrk="1" hangingPunct="1"/>
            <a:r>
              <a:rPr lang="ru-RU" altLang="ru-RU" sz="2000" b="1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ru-RU" altLang="ru-RU" sz="2000" b="1" smtClean="0">
                <a:solidFill>
                  <a:schemeClr val="tx1"/>
                </a:solidFill>
                <a:latin typeface="Arial" charset="0"/>
              </a:rPr>
            </a:br>
            <a:r>
              <a:rPr lang="ru-RU" altLang="ru-RU" sz="2000" b="1" smtClean="0">
                <a:solidFill>
                  <a:schemeClr val="tx1"/>
                </a:solidFill>
                <a:latin typeface="Arial" charset="0"/>
              </a:rPr>
              <a:t>Муниципальные программы , действующие на территории МО «Новоникольское сельское</a:t>
            </a:r>
            <a:br>
              <a:rPr lang="ru-RU" altLang="ru-RU" sz="2000" b="1" smtClean="0">
                <a:solidFill>
                  <a:schemeClr val="tx1"/>
                </a:solidFill>
                <a:latin typeface="Arial" charset="0"/>
              </a:rPr>
            </a:br>
            <a:r>
              <a:rPr lang="ru-RU" altLang="ru-RU" sz="2000" b="1" smtClean="0">
                <a:solidFill>
                  <a:schemeClr val="tx1"/>
                </a:solidFill>
                <a:latin typeface="Arial" charset="0"/>
              </a:rPr>
              <a:t>поселение» в 2023 году и плановом периоде 2024- 2025 годах . </a:t>
            </a:r>
            <a:br>
              <a:rPr lang="ru-RU" altLang="ru-RU" sz="2000" b="1" smtClean="0">
                <a:solidFill>
                  <a:schemeClr val="tx1"/>
                </a:solidFill>
                <a:latin typeface="Arial" charset="0"/>
              </a:rPr>
            </a:br>
            <a:r>
              <a:rPr lang="ru-RU" altLang="ru-RU" sz="1800" smtClean="0">
                <a:solidFill>
                  <a:schemeClr val="tx1"/>
                </a:solidFill>
                <a:latin typeface="Georgia" pitchFamily="18" charset="0"/>
              </a:rPr>
              <a:t>Реализация      мероприятий    на      социальную      поддержку            населения   производится  на основе</a:t>
            </a:r>
            <a:r>
              <a:rPr lang="ru-RU" altLang="ru-RU" sz="2000" smtClean="0">
                <a:solidFill>
                  <a:schemeClr val="tx1"/>
                </a:solidFill>
                <a:latin typeface="Georgia" pitchFamily="18" charset="0"/>
              </a:rPr>
              <a:t>  </a:t>
            </a:r>
            <a:r>
              <a:rPr lang="ru-RU" altLang="ru-RU" sz="2000" smtClean="0">
                <a:solidFill>
                  <a:schemeClr val="tx1"/>
                </a:solidFill>
                <a:latin typeface="Arial" charset="0"/>
              </a:rPr>
              <a:t>МП</a:t>
            </a:r>
            <a:r>
              <a:rPr lang="ru-RU" altLang="ru-RU" sz="2000" smtClean="0">
                <a:solidFill>
                  <a:schemeClr val="tx1"/>
                </a:solidFill>
                <a:latin typeface="Georgia" pitchFamily="18" charset="0"/>
              </a:rPr>
              <a:t> « </a:t>
            </a:r>
            <a:r>
              <a:rPr lang="ru-RU" altLang="ru-RU" sz="2000" i="1" smtClean="0">
                <a:solidFill>
                  <a:schemeClr val="tx1"/>
                </a:solidFill>
                <a:latin typeface="Georgia" pitchFamily="18" charset="0"/>
              </a:rPr>
              <a:t>Социальная      поддержка      населения </a:t>
            </a:r>
            <a:r>
              <a:rPr lang="ru-RU" altLang="ru-RU" sz="2000" i="1" smtClean="0">
                <a:solidFill>
                  <a:schemeClr val="tx1"/>
                </a:solidFill>
                <a:latin typeface="Arial" charset="0"/>
              </a:rPr>
              <a:t>Новоникольского</a:t>
            </a:r>
            <a:r>
              <a:rPr lang="ru-RU" altLang="ru-RU" sz="2000" i="1" smtClean="0">
                <a:solidFill>
                  <a:schemeClr val="tx1"/>
                </a:solidFill>
                <a:latin typeface="Georgia" pitchFamily="18" charset="0"/>
              </a:rPr>
              <a:t> сельского  поселения   на  20</a:t>
            </a:r>
            <a:r>
              <a:rPr lang="ru-RU" altLang="ru-RU" sz="2000" i="1" smtClean="0">
                <a:solidFill>
                  <a:schemeClr val="tx1"/>
                </a:solidFill>
                <a:latin typeface="Arial" charset="0"/>
              </a:rPr>
              <a:t>23-2025 гг.</a:t>
            </a:r>
            <a:r>
              <a:rPr lang="ru-RU" altLang="ru-RU" sz="2000" i="1" smtClean="0">
                <a:solidFill>
                  <a:schemeClr val="tx1"/>
                </a:solidFill>
                <a:latin typeface="Georgia" pitchFamily="18" charset="0"/>
              </a:rPr>
              <a:t> ».</a:t>
            </a:r>
            <a:br>
              <a:rPr lang="ru-RU" altLang="ru-RU" sz="2000" i="1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altLang="ru-RU" sz="2000" i="1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ru-RU" altLang="ru-RU" sz="2000" i="1" smtClean="0">
                <a:solidFill>
                  <a:schemeClr val="tx1"/>
                </a:solidFill>
                <a:latin typeface="Arial" charset="0"/>
              </a:rPr>
            </a:br>
            <a:r>
              <a:rPr lang="ru-RU" altLang="ru-RU" sz="1800" smtClean="0">
                <a:solidFill>
                  <a:schemeClr val="tx1"/>
                </a:solidFill>
                <a:latin typeface="Georgia" pitchFamily="18" charset="0"/>
              </a:rPr>
              <a:t>Реализация  мероприятий  в сфере  коммунального  хозяйства  производится на основе  </a:t>
            </a:r>
            <a:r>
              <a:rPr lang="ru-RU" altLang="ru-RU" sz="1800" smtClean="0">
                <a:solidFill>
                  <a:schemeClr val="tx1"/>
                </a:solidFill>
                <a:latin typeface="Arial" charset="0"/>
              </a:rPr>
              <a:t>МП</a:t>
            </a:r>
            <a:r>
              <a:rPr lang="ru-RU" altLang="ru-RU" sz="2000" smtClean="0">
                <a:solidFill>
                  <a:schemeClr val="tx1"/>
                </a:solidFill>
                <a:latin typeface="Georgia" pitchFamily="18" charset="0"/>
              </a:rPr>
              <a:t> «</a:t>
            </a:r>
            <a:r>
              <a:rPr lang="ru-RU" altLang="ru-RU" sz="2000" i="1" smtClean="0">
                <a:solidFill>
                  <a:schemeClr val="tx1"/>
                </a:solidFill>
                <a:latin typeface="Georgia" pitchFamily="18" charset="0"/>
              </a:rPr>
              <a:t>Комплексное  развитие  систем  коммунальной  инфраструктуры   </a:t>
            </a:r>
            <a:r>
              <a:rPr lang="ru-RU" altLang="ru-RU" sz="2000" i="1" smtClean="0">
                <a:solidFill>
                  <a:schemeClr val="tx1"/>
                </a:solidFill>
                <a:latin typeface="Arial" charset="0"/>
              </a:rPr>
              <a:t>МО</a:t>
            </a:r>
            <a:r>
              <a:rPr lang="ru-RU" altLang="ru-RU" sz="2000" i="1" smtClean="0">
                <a:solidFill>
                  <a:schemeClr val="tx1"/>
                </a:solidFill>
                <a:latin typeface="Georgia" pitchFamily="18" charset="0"/>
              </a:rPr>
              <a:t> «</a:t>
            </a:r>
            <a:r>
              <a:rPr lang="ru-RU" altLang="ru-RU" sz="2000" i="1" smtClean="0">
                <a:solidFill>
                  <a:schemeClr val="tx1"/>
                </a:solidFill>
                <a:latin typeface="Arial" charset="0"/>
              </a:rPr>
              <a:t>Новоникольское</a:t>
            </a:r>
            <a:r>
              <a:rPr lang="ru-RU" altLang="ru-RU" sz="2000" i="1" smtClean="0">
                <a:solidFill>
                  <a:schemeClr val="tx1"/>
                </a:solidFill>
                <a:latin typeface="Georgia" pitchFamily="18" charset="0"/>
              </a:rPr>
              <a:t> сельское  поселение на 201</a:t>
            </a:r>
            <a:r>
              <a:rPr lang="ru-RU" altLang="ru-RU" sz="2000" i="1" smtClean="0">
                <a:solidFill>
                  <a:schemeClr val="tx1"/>
                </a:solidFill>
                <a:latin typeface="Arial" charset="0"/>
              </a:rPr>
              <a:t>5</a:t>
            </a:r>
            <a:r>
              <a:rPr lang="ru-RU" altLang="ru-RU" sz="2000" i="1" smtClean="0">
                <a:solidFill>
                  <a:schemeClr val="tx1"/>
                </a:solidFill>
                <a:latin typeface="Georgia" pitchFamily="18" charset="0"/>
              </a:rPr>
              <a:t>-202</a:t>
            </a:r>
            <a:r>
              <a:rPr lang="ru-RU" altLang="ru-RU" sz="2000" i="1" smtClean="0">
                <a:solidFill>
                  <a:schemeClr val="tx1"/>
                </a:solidFill>
                <a:latin typeface="Arial" charset="0"/>
              </a:rPr>
              <a:t>0</a:t>
            </a:r>
            <a:r>
              <a:rPr lang="ru-RU" altLang="ru-RU" sz="2000" i="1" smtClean="0">
                <a:solidFill>
                  <a:schemeClr val="tx1"/>
                </a:solidFill>
                <a:latin typeface="Georgia" pitchFamily="18" charset="0"/>
              </a:rPr>
              <a:t> гг.</a:t>
            </a:r>
            <a:r>
              <a:rPr lang="ru-RU" altLang="ru-RU" sz="2000" i="1" smtClean="0">
                <a:solidFill>
                  <a:schemeClr val="tx1"/>
                </a:solidFill>
                <a:latin typeface="Arial" charset="0"/>
              </a:rPr>
              <a:t>и на период до 2025 года</a:t>
            </a:r>
            <a:r>
              <a:rPr lang="ru-RU" altLang="ru-RU" sz="2000" i="1" smtClean="0">
                <a:solidFill>
                  <a:schemeClr val="tx1"/>
                </a:solidFill>
                <a:latin typeface="Georgia" pitchFamily="18" charset="0"/>
              </a:rPr>
              <a:t>»</a:t>
            </a:r>
            <a:br>
              <a:rPr lang="ru-RU" altLang="ru-RU" sz="2000" i="1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altLang="ru-RU" sz="2000" i="1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ru-RU" altLang="ru-RU" sz="2000" i="1" smtClean="0">
                <a:solidFill>
                  <a:schemeClr val="tx1"/>
                </a:solidFill>
                <a:latin typeface="Arial" charset="0"/>
              </a:rPr>
            </a:br>
            <a:r>
              <a:rPr lang="ru-RU" altLang="ru-RU" sz="1800" smtClean="0">
                <a:solidFill>
                  <a:schemeClr val="tx1"/>
                </a:solidFill>
                <a:latin typeface="Arial" charset="0"/>
              </a:rPr>
              <a:t>Реализация мероприятий в сфере транспортного хозяйства производится на основе</a:t>
            </a:r>
            <a:r>
              <a:rPr lang="ru-RU" altLang="ru-RU" sz="2000" smtClean="0">
                <a:solidFill>
                  <a:schemeClr val="tx1"/>
                </a:solidFill>
                <a:latin typeface="Arial" charset="0"/>
              </a:rPr>
              <a:t> МП «</a:t>
            </a:r>
            <a:r>
              <a:rPr lang="ru-RU" altLang="ru-RU" sz="2000" i="1" smtClean="0">
                <a:solidFill>
                  <a:schemeClr val="tx1"/>
                </a:solidFill>
                <a:latin typeface="Arial" charset="0"/>
              </a:rPr>
              <a:t>Комплексное развитие  транспортной инфраструктуры</a:t>
            </a:r>
            <a:r>
              <a:rPr lang="ru-RU" altLang="ru-RU" sz="1600" i="1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altLang="ru-RU" sz="1600" i="1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altLang="ru-RU" sz="1800" i="1" smtClean="0">
                <a:solidFill>
                  <a:schemeClr val="tx1"/>
                </a:solidFill>
                <a:latin typeface="Arial" charset="0"/>
              </a:rPr>
              <a:t>Новоникольского сельского поселения на 2017-2033 годы</a:t>
            </a:r>
            <a:r>
              <a:rPr lang="ru-RU" altLang="ru-RU" sz="1800" i="1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altLang="ru-RU" sz="1800" i="1" smtClean="0">
                <a:solidFill>
                  <a:schemeClr val="tx1"/>
                </a:solidFill>
                <a:latin typeface="Arial" charset="0"/>
              </a:rPr>
              <a:t>»</a:t>
            </a:r>
          </a:p>
        </p:txBody>
      </p:sp>
    </p:spTree>
  </p:cSld>
  <p:clrMapOvr>
    <a:masterClrMapping/>
  </p:clrMapOvr>
  <p:transition advClick="0" advTm="5876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000" i="1" smtClean="0">
                <a:latin typeface="Arial" charset="0"/>
              </a:rPr>
              <a:t>Объем межбюджетных трансфертов , передаваемых в бюджет муниципального образования «Александровский район» из бюджета МО «Новоникольское сельское поселение на 2023 год и плановый период 2024-2025 годов</a:t>
            </a:r>
          </a:p>
        </p:txBody>
      </p:sp>
      <p:graphicFrame>
        <p:nvGraphicFramePr>
          <p:cNvPr id="51248" name="Group 48"/>
          <p:cNvGraphicFramePr>
            <a:graphicFrameLocks noGrp="1"/>
          </p:cNvGraphicFramePr>
          <p:nvPr>
            <p:ph idx="1"/>
          </p:nvPr>
        </p:nvGraphicFramePr>
        <p:xfrm>
          <a:off x="571500" y="1643063"/>
          <a:ext cx="8072438" cy="5000625"/>
        </p:xfrm>
        <a:graphic>
          <a:graphicData uri="http://schemas.openxmlformats.org/drawingml/2006/table">
            <a:tbl>
              <a:tblPr/>
              <a:tblGrid>
                <a:gridCol w="306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3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8675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Межбюджетные трансферты, передаваемые из бюджетов поселений на осуществление части полномочий по решению вопросов местного значения в соответствии с заключенными соглашениями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7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2023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2024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2025 год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35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 казначейское исполнение бюджета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2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внешнему финансовому контролю бюджета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поселения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34,100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34,100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34,100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0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 обеспечение деятельности культуры, спорта и молодежной политики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1597,000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1 597,000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1 597,000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Итого: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1 663,000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1 663,000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1 663,000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 advTm="1000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17563" y="549275"/>
            <a:ext cx="7175500" cy="2374900"/>
          </a:xfrm>
        </p:spPr>
        <p:txBody>
          <a:bodyPr anchor="b"/>
          <a:lstStyle/>
          <a:p>
            <a:pPr marL="182563" eaLnBrk="1" hangingPunct="1"/>
            <a:r>
              <a:rPr lang="ru-RU" altLang="ru-RU" sz="2400" b="1" i="1" smtClean="0">
                <a:solidFill>
                  <a:schemeClr val="tx1"/>
                </a:solidFill>
                <a:latin typeface="Georgia" pitchFamily="18" charset="0"/>
              </a:rPr>
              <a:t> СПАСИБО ЗА  ВНИМАНИЕ!</a:t>
            </a:r>
          </a:p>
        </p:txBody>
      </p:sp>
    </p:spTree>
  </p:cSld>
  <p:clrMapOvr>
    <a:masterClrMapping/>
  </p:clrMapOvr>
  <p:transition advClick="0" advTm="5876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000" i="1" smtClean="0"/>
              <a:t>Основы формирования бюджета Муниципального образования «Новоникольское сельское поселение» на 20</a:t>
            </a:r>
            <a:r>
              <a:rPr lang="ru-RU" altLang="ru-RU" sz="2000" i="1" smtClean="0">
                <a:latin typeface="Arial" charset="0"/>
              </a:rPr>
              <a:t>23</a:t>
            </a:r>
            <a:r>
              <a:rPr lang="ru-RU" altLang="ru-RU" sz="2000" i="1" smtClean="0"/>
              <a:t> год и плановый период 202</a:t>
            </a:r>
            <a:r>
              <a:rPr lang="ru-RU" altLang="ru-RU" sz="2000" i="1" smtClean="0">
                <a:latin typeface="Arial" charset="0"/>
              </a:rPr>
              <a:t>4</a:t>
            </a:r>
            <a:r>
              <a:rPr lang="ru-RU" altLang="ru-RU" sz="2000" i="1" smtClean="0"/>
              <a:t> и 202</a:t>
            </a:r>
            <a:r>
              <a:rPr lang="ru-RU" altLang="ru-RU" sz="2000" i="1" smtClean="0">
                <a:latin typeface="Arial" charset="0"/>
              </a:rPr>
              <a:t>5</a:t>
            </a:r>
            <a:r>
              <a:rPr lang="ru-RU" altLang="ru-RU" sz="2000" i="1" smtClean="0"/>
              <a:t> годов</a:t>
            </a:r>
            <a:r>
              <a:rPr lang="ru-RU" altLang="ru-RU" sz="4000" smtClean="0"/>
              <a:t> </a:t>
            </a:r>
          </a:p>
        </p:txBody>
      </p:sp>
      <p:sp>
        <p:nvSpPr>
          <p:cNvPr id="614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mtClean="0">
                <a:solidFill>
                  <a:schemeClr val="hlink"/>
                </a:solidFill>
              </a:rPr>
              <a:t> - Бюджетное послание Президента РФ Федеральному собранию  «О бюджетной политике на 20</a:t>
            </a:r>
            <a:r>
              <a:rPr lang="ru-RU" altLang="ru-RU" smtClean="0">
                <a:solidFill>
                  <a:schemeClr val="hlink"/>
                </a:solidFill>
                <a:latin typeface="Arial" charset="0"/>
              </a:rPr>
              <a:t>23</a:t>
            </a:r>
            <a:r>
              <a:rPr lang="ru-RU" altLang="ru-RU" smtClean="0">
                <a:solidFill>
                  <a:schemeClr val="hlink"/>
                </a:solidFill>
              </a:rPr>
              <a:t> год и плановый период 202</a:t>
            </a:r>
            <a:r>
              <a:rPr lang="ru-RU" altLang="ru-RU" smtClean="0">
                <a:solidFill>
                  <a:schemeClr val="hlink"/>
                </a:solidFill>
                <a:latin typeface="Arial" charset="0"/>
              </a:rPr>
              <a:t>4</a:t>
            </a:r>
            <a:r>
              <a:rPr lang="ru-RU" altLang="ru-RU" smtClean="0">
                <a:solidFill>
                  <a:schemeClr val="hlink"/>
                </a:solidFill>
              </a:rPr>
              <a:t> и 202</a:t>
            </a:r>
            <a:r>
              <a:rPr lang="ru-RU" altLang="ru-RU" smtClean="0">
                <a:solidFill>
                  <a:schemeClr val="hlink"/>
                </a:solidFill>
                <a:latin typeface="Arial" charset="0"/>
              </a:rPr>
              <a:t>5</a:t>
            </a:r>
            <a:r>
              <a:rPr lang="ru-RU" altLang="ru-RU" smtClean="0">
                <a:solidFill>
                  <a:schemeClr val="hlink"/>
                </a:solidFill>
              </a:rPr>
              <a:t> годов»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mtClean="0">
                <a:solidFill>
                  <a:schemeClr val="hlink"/>
                </a:solidFill>
              </a:rPr>
              <a:t>  - Основные направления бюджетной и налоговой политики Новоникольского сельского поселения на 20</a:t>
            </a:r>
            <a:r>
              <a:rPr lang="ru-RU" altLang="ru-RU" smtClean="0">
                <a:solidFill>
                  <a:schemeClr val="hlink"/>
                </a:solidFill>
                <a:latin typeface="Arial" charset="0"/>
              </a:rPr>
              <a:t>23</a:t>
            </a:r>
            <a:r>
              <a:rPr lang="ru-RU" altLang="ru-RU" smtClean="0">
                <a:solidFill>
                  <a:schemeClr val="hlink"/>
                </a:solidFill>
              </a:rPr>
              <a:t> год и плановый период 202</a:t>
            </a:r>
            <a:r>
              <a:rPr lang="ru-RU" altLang="ru-RU" smtClean="0">
                <a:solidFill>
                  <a:schemeClr val="hlink"/>
                </a:solidFill>
                <a:latin typeface="Arial" charset="0"/>
              </a:rPr>
              <a:t>4</a:t>
            </a:r>
            <a:r>
              <a:rPr lang="ru-RU" altLang="ru-RU" smtClean="0">
                <a:solidFill>
                  <a:schemeClr val="hlink"/>
                </a:solidFill>
              </a:rPr>
              <a:t> и 202</a:t>
            </a:r>
            <a:r>
              <a:rPr lang="ru-RU" altLang="ru-RU" smtClean="0">
                <a:solidFill>
                  <a:schemeClr val="hlink"/>
                </a:solidFill>
                <a:latin typeface="Arial" charset="0"/>
              </a:rPr>
              <a:t>5</a:t>
            </a:r>
            <a:r>
              <a:rPr lang="ru-RU" altLang="ru-RU" smtClean="0">
                <a:solidFill>
                  <a:schemeClr val="hlink"/>
                </a:solidFill>
              </a:rPr>
              <a:t> годов</a:t>
            </a:r>
            <a:r>
              <a:rPr lang="ru-RU" altLang="ru-RU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-"/>
            </a:pPr>
            <a:r>
              <a:rPr lang="ru-RU" altLang="ru-RU" smtClean="0">
                <a:solidFill>
                  <a:schemeClr val="hlink"/>
                </a:solidFill>
              </a:rPr>
              <a:t>Прогноз социально-экономического развития Новоникольского сельского поселения на 20</a:t>
            </a:r>
            <a:r>
              <a:rPr lang="ru-RU" altLang="ru-RU" smtClean="0">
                <a:solidFill>
                  <a:schemeClr val="hlink"/>
                </a:solidFill>
                <a:latin typeface="Arial" charset="0"/>
              </a:rPr>
              <a:t>23</a:t>
            </a:r>
            <a:r>
              <a:rPr lang="ru-RU" altLang="ru-RU" smtClean="0">
                <a:solidFill>
                  <a:schemeClr val="hlink"/>
                </a:solidFill>
              </a:rPr>
              <a:t> год и плановый период 202</a:t>
            </a:r>
            <a:r>
              <a:rPr lang="ru-RU" altLang="ru-RU" smtClean="0">
                <a:solidFill>
                  <a:schemeClr val="hlink"/>
                </a:solidFill>
                <a:latin typeface="Arial" charset="0"/>
              </a:rPr>
              <a:t>4</a:t>
            </a:r>
            <a:r>
              <a:rPr lang="ru-RU" altLang="ru-RU" smtClean="0">
                <a:solidFill>
                  <a:schemeClr val="hlink"/>
                </a:solidFill>
              </a:rPr>
              <a:t> и 202</a:t>
            </a:r>
            <a:r>
              <a:rPr lang="ru-RU" altLang="ru-RU" smtClean="0">
                <a:solidFill>
                  <a:schemeClr val="hlink"/>
                </a:solidFill>
                <a:latin typeface="Arial" charset="0"/>
              </a:rPr>
              <a:t>5</a:t>
            </a:r>
            <a:r>
              <a:rPr lang="ru-RU" altLang="ru-RU" smtClean="0">
                <a:solidFill>
                  <a:schemeClr val="hlink"/>
                </a:solidFill>
              </a:rPr>
              <a:t> годов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-"/>
            </a:pPr>
            <a:r>
              <a:rPr lang="ru-RU" altLang="ru-RU" smtClean="0">
                <a:solidFill>
                  <a:schemeClr val="hlink"/>
                </a:solidFill>
              </a:rPr>
              <a:t>Муниципальные программы Новоникольского сельского поселения</a:t>
            </a:r>
          </a:p>
        </p:txBody>
      </p:sp>
    </p:spTree>
  </p:cSld>
  <p:clrMapOvr>
    <a:masterClrMapping/>
  </p:clrMapOvr>
  <p:transition advClick="0" advTm="1000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000" smtClean="0"/>
              <a:t>Бюджет Новоникольского сельского поселения на 20</a:t>
            </a:r>
            <a:r>
              <a:rPr lang="ru-RU" altLang="ru-RU" sz="2000" smtClean="0">
                <a:latin typeface="Arial" charset="0"/>
              </a:rPr>
              <a:t>23</a:t>
            </a:r>
            <a:r>
              <a:rPr lang="ru-RU" altLang="ru-RU" sz="2000" smtClean="0"/>
              <a:t> год и плановый период 202</a:t>
            </a:r>
            <a:r>
              <a:rPr lang="ru-RU" altLang="ru-RU" sz="2000" smtClean="0">
                <a:latin typeface="Arial" charset="0"/>
              </a:rPr>
              <a:t>4</a:t>
            </a:r>
            <a:r>
              <a:rPr lang="ru-RU" altLang="ru-RU" sz="2000" smtClean="0"/>
              <a:t> и 202</a:t>
            </a:r>
            <a:r>
              <a:rPr lang="ru-RU" altLang="ru-RU" sz="2000" smtClean="0">
                <a:latin typeface="Arial" charset="0"/>
              </a:rPr>
              <a:t>5</a:t>
            </a:r>
            <a:r>
              <a:rPr lang="ru-RU" altLang="ru-RU" sz="2000" smtClean="0"/>
              <a:t> годов направлен на выполнение следующих задач: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mtClean="0">
                <a:solidFill>
                  <a:srgbClr val="000000"/>
                </a:solidFill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</p:txBody>
      </p:sp>
    </p:spTree>
  </p:cSld>
  <p:clrMapOvr>
    <a:masterClrMapping/>
  </p:clrMapOvr>
  <p:transition advClick="0" advTm="1000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42" name="Group 50"/>
          <p:cNvGraphicFramePr>
            <a:graphicFrameLocks noGrp="1"/>
          </p:cNvGraphicFramePr>
          <p:nvPr/>
        </p:nvGraphicFramePr>
        <p:xfrm>
          <a:off x="1000125" y="1428750"/>
          <a:ext cx="7072313" cy="4997452"/>
        </p:xfrm>
        <a:graphic>
          <a:graphicData uri="http://schemas.openxmlformats.org/drawingml/2006/table">
            <a:tbl>
              <a:tblPr/>
              <a:tblGrid>
                <a:gridCol w="1770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6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8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6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41438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0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(тыс.руб)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8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14 396,567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14 369,128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14 361,845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23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1047,300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1 110,640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1171,700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9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13 349,267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13258,488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13190,145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дотация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5 986,420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5 886,341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5810,398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8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14 396,567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14 369,128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14 361,845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59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(-), профицит (+)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240" name="Прямоугольник 2"/>
          <p:cNvSpPr>
            <a:spLocks noChangeArrowheads="1"/>
          </p:cNvSpPr>
          <p:nvPr/>
        </p:nvSpPr>
        <p:spPr bwMode="auto">
          <a:xfrm>
            <a:off x="2071688" y="571500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Основные  параметры  бюджета </a:t>
            </a:r>
          </a:p>
        </p:txBody>
      </p:sp>
    </p:spTree>
  </p:cSld>
  <p:clrMapOvr>
    <a:masterClrMapping/>
  </p:clrMapOvr>
  <p:transition advClick="0" advTm="1099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000" b="1" i="1" smtClean="0">
                <a:solidFill>
                  <a:schemeClr val="tx1"/>
                </a:solidFill>
                <a:latin typeface="Times New Roman" pitchFamily="18" charset="0"/>
              </a:rPr>
              <a:t>ДОХОДЫ БЮДЖЕТА ПОСЕЛЕНИЯ НА 2023 год                                          14 396,567 </a:t>
            </a:r>
            <a:r>
              <a:rPr lang="ru-RU" altLang="ru-RU" sz="2400" i="1" smtClean="0">
                <a:solidFill>
                  <a:schemeClr val="tx1"/>
                </a:solidFill>
                <a:latin typeface="Times New Roman" pitchFamily="18" charset="0"/>
              </a:rPr>
              <a:t>тыс</a:t>
            </a:r>
            <a:r>
              <a:rPr lang="ru-RU" altLang="ru-RU" sz="2000" i="1" smtClean="0">
                <a:solidFill>
                  <a:schemeClr val="tx1"/>
                </a:solidFill>
                <a:latin typeface="Times New Roman" pitchFamily="18" charset="0"/>
              </a:rPr>
              <a:t> . рублей</a:t>
            </a:r>
            <a:r>
              <a:rPr lang="ru-RU" altLang="ru-RU" sz="2000" b="1" i="1" smtClean="0">
                <a:solidFill>
                  <a:schemeClr val="tx1"/>
                </a:solidFill>
                <a:latin typeface="Times New Roman" pitchFamily="18" charset="0"/>
              </a:rPr>
              <a:t>, на 2024 год – 14 369,128 тыс.руб., на 2025 год – 14 361,845 тыс.руб.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>
          <a:xfrm>
            <a:off x="323850" y="2674938"/>
            <a:ext cx="8351838" cy="34512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v"/>
            </a:pPr>
            <a:r>
              <a:rPr lang="ru-RU" altLang="ru-RU" sz="2000" b="1" smtClean="0">
                <a:solidFill>
                  <a:schemeClr val="tx1"/>
                </a:solidFill>
                <a:latin typeface="Times New Roman" pitchFamily="18" charset="0"/>
              </a:rPr>
              <a:t>Собственные доходы  2023 год – 1 047,300 тыс.рублей –7,3%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altLang="ru-RU" sz="2000" b="1" smtClean="0">
                <a:solidFill>
                  <a:schemeClr val="tx1"/>
                </a:solidFill>
                <a:latin typeface="Times New Roman" pitchFamily="18" charset="0"/>
              </a:rPr>
              <a:t>                                             2024 год – 1110,640 тыс.рублей –7,7%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altLang="ru-RU" sz="2000" b="1" smtClean="0">
                <a:solidFill>
                  <a:schemeClr val="tx1"/>
                </a:solidFill>
                <a:latin typeface="Times New Roman" pitchFamily="18" charset="0"/>
              </a:rPr>
              <a:t>                                              2025 год –1 171,700 тыс.рублей – 8,2%</a:t>
            </a:r>
          </a:p>
          <a:p>
            <a:pPr algn="just" eaLnBrk="1" hangingPunct="1">
              <a:buFont typeface="Wingdings" pitchFamily="2" charset="2"/>
              <a:buChar char="v"/>
            </a:pPr>
            <a:r>
              <a:rPr lang="ru-RU" altLang="ru-RU" sz="2000" b="1" smtClean="0">
                <a:solidFill>
                  <a:schemeClr val="tx1"/>
                </a:solidFill>
                <a:latin typeface="Times New Roman" pitchFamily="18" charset="0"/>
              </a:rPr>
              <a:t>Безвозмездные поступления 2023 год – 13 349,267 тыс.руб. – 92,7%</a:t>
            </a:r>
          </a:p>
          <a:p>
            <a:pPr algn="just">
              <a:buFont typeface="Symbol" pitchFamily="18" charset="2"/>
              <a:buNone/>
            </a:pPr>
            <a:r>
              <a:rPr lang="ru-RU" altLang="ru-RU" sz="2000" b="1" smtClean="0">
                <a:solidFill>
                  <a:schemeClr val="tx1"/>
                </a:solidFill>
                <a:latin typeface="Times New Roman" pitchFamily="18" charset="0"/>
              </a:rPr>
              <a:t>                                                          2024 год – 13 258,488 тыс.руб. – 92,3%</a:t>
            </a:r>
          </a:p>
          <a:p>
            <a:pPr algn="just">
              <a:buFont typeface="Symbol" pitchFamily="18" charset="2"/>
              <a:buNone/>
            </a:pPr>
            <a:r>
              <a:rPr lang="ru-RU" altLang="ru-RU" sz="2000" b="1" smtClean="0">
                <a:solidFill>
                  <a:schemeClr val="tx1"/>
                </a:solidFill>
                <a:latin typeface="Times New Roman" pitchFamily="18" charset="0"/>
              </a:rPr>
              <a:t>                                                           2025 год – 13 190,145 тыс.руб. – 91,8%    </a:t>
            </a:r>
          </a:p>
        </p:txBody>
      </p:sp>
    </p:spTree>
  </p:cSld>
  <p:clrMapOvr>
    <a:masterClrMapping/>
  </p:clrMapOvr>
  <p:transition advClick="0" advTm="1000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10" name="Group 70"/>
          <p:cNvGraphicFramePr>
            <a:graphicFrameLocks noGrp="1"/>
          </p:cNvGraphicFramePr>
          <p:nvPr/>
        </p:nvGraphicFramePr>
        <p:xfrm>
          <a:off x="571500" y="1109663"/>
          <a:ext cx="8143875" cy="5600384"/>
        </p:xfrm>
        <a:graphic>
          <a:graphicData uri="http://schemas.openxmlformats.org/drawingml/2006/table">
            <a:tbl>
              <a:tblPr/>
              <a:tblGrid>
                <a:gridCol w="309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61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Доходы бюджета: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2023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(тыс.руб.)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2024год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(тыс.руб.)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2025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(тыс.руб.)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бюджета-Всего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14 396,567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14 369,128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14 361,845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 доходы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1047,300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1 110,640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1 171,700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491,300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517,640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548,700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99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по подакцизным товарам (продукции), производимым на территории РФ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526,000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565,000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595,000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99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 в государственной и муниципальной собственности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95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поступления от использования имущества, находящегося в собственности поселений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 поступления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13 349,267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13 258,488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13 190,145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60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308" name="Прямоугольник 2"/>
          <p:cNvSpPr>
            <a:spLocks noChangeArrowheads="1"/>
          </p:cNvSpPr>
          <p:nvPr/>
        </p:nvSpPr>
        <p:spPr bwMode="auto">
          <a:xfrm>
            <a:off x="2643188" y="357188"/>
            <a:ext cx="39703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 i="1">
                <a:latin typeface="Times New Roman" pitchFamily="18" charset="0"/>
              </a:rPr>
              <a:t>ДОХОДЫ БЮДЖЕТА ПОСЕЛЕНИЯ</a:t>
            </a:r>
            <a:endParaRPr lang="ru-RU" altLang="ru-RU"/>
          </a:p>
        </p:txBody>
      </p:sp>
    </p:spTree>
  </p:cSld>
  <p:clrMapOvr>
    <a:masterClrMapping/>
  </p:clrMapOvr>
  <p:transition advClick="0" advTm="7112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27088" y="549275"/>
            <a:ext cx="7175500" cy="1008063"/>
          </a:xfrm>
        </p:spPr>
        <p:txBody>
          <a:bodyPr anchor="b"/>
          <a:lstStyle/>
          <a:p>
            <a:pPr marL="182563" eaLnBrk="1" hangingPunct="1"/>
            <a:r>
              <a:rPr lang="ru-RU" alt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 </a:t>
            </a:r>
            <a:br>
              <a:rPr lang="ru-RU" alt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smtClean="0">
                <a:solidFill>
                  <a:schemeClr val="tx1"/>
                </a:solidFill>
              </a:rPr>
              <a:t/>
            </a:r>
            <a:br>
              <a:rPr lang="ru-RU" altLang="ru-RU" sz="2400" smtClean="0">
                <a:solidFill>
                  <a:schemeClr val="tx1"/>
                </a:solidFill>
              </a:rPr>
            </a:br>
            <a:endParaRPr lang="ru-RU" altLang="ru-RU" sz="2400" smtClean="0">
              <a:solidFill>
                <a:schemeClr val="tx1"/>
              </a:solidFill>
            </a:endParaRPr>
          </a:p>
        </p:txBody>
      </p:sp>
      <p:sp>
        <p:nvSpPr>
          <p:cNvPr id="1126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71563" y="2286000"/>
            <a:ext cx="6686550" cy="3071813"/>
          </a:xfrm>
        </p:spPr>
        <p:txBody>
          <a:bodyPr/>
          <a:lstStyle/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 от поступлений  по налогу на доходы физических лиц в бюджет поселения составляет в 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г. -  491,300 тыс. руб.,в структуре собственных доходов –  46,9  %;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г. – 517,640 тыс. руб.,в структуре собственных доходов –  46,6  %;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г. – 548,700 тыс. руб., в структуре собственных доходов –  46,8  %.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alt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7146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17563" y="549275"/>
            <a:ext cx="7175500" cy="1511300"/>
          </a:xfrm>
        </p:spPr>
        <p:txBody>
          <a:bodyPr anchor="b"/>
          <a:lstStyle/>
          <a:p>
            <a:pPr marL="182563" eaLnBrk="1" hangingPunct="1"/>
            <a:r>
              <a:rPr lang="ru-RU" alt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Акцизы по подакцизным  товарам (продукции),  производимым на территории Российской  Федерации </a:t>
            </a:r>
            <a:br>
              <a:rPr lang="ru-RU" alt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smtClean="0">
                <a:solidFill>
                  <a:schemeClr val="tx1"/>
                </a:solidFill>
              </a:rPr>
              <a:t/>
            </a:r>
            <a:br>
              <a:rPr lang="ru-RU" altLang="ru-RU" sz="2400" smtClean="0">
                <a:solidFill>
                  <a:schemeClr val="tx1"/>
                </a:solidFill>
              </a:rPr>
            </a:br>
            <a:endParaRPr lang="ru-RU" altLang="ru-RU" sz="2400" smtClean="0">
              <a:solidFill>
                <a:schemeClr val="tx1"/>
              </a:solidFill>
            </a:endParaRPr>
          </a:p>
        </p:txBody>
      </p:sp>
      <p:sp>
        <p:nvSpPr>
          <p:cNvPr id="1229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71563" y="2428875"/>
            <a:ext cx="6700837" cy="3500438"/>
          </a:xfrm>
        </p:spPr>
        <p:txBody>
          <a:bodyPr/>
          <a:lstStyle/>
          <a:p>
            <a:pPr marL="342900" indent="-342900" algn="just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от уплаты акцизов  по подакцизным товарам (продукции), производимым на территории Российской  федерации в бюджет поселения составляет :</a:t>
            </a:r>
          </a:p>
          <a:p>
            <a:pPr marL="342900" indent="-342900" algn="just" eaLnBrk="1" hangingPunct="1">
              <a:lnSpc>
                <a:spcPct val="80000"/>
              </a:lnSpc>
              <a:buFont typeface="Symbol" pitchFamily="18" charset="2"/>
              <a:buNone/>
            </a:pPr>
            <a:endParaRPr lang="ru-RU" alt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г. - 526,000 тыс. руб., в структуре собственных доходов – 59,9%;</a:t>
            </a:r>
          </a:p>
          <a:p>
            <a:pPr marL="342900" indent="-342900" algn="just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г.- 565,000 тыс. руб., в структуре собственных доходов –50,9 %;</a:t>
            </a:r>
          </a:p>
          <a:p>
            <a:pPr marL="342900" indent="-342900" algn="just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г. – 595,000 тыс.руб., в структуре собственных доходов –50,8 %;</a:t>
            </a:r>
          </a:p>
        </p:txBody>
      </p:sp>
    </p:spTree>
  </p:cSld>
  <p:clrMapOvr>
    <a:masterClrMapping/>
  </p:clrMapOvr>
  <p:transition advClick="0" advTm="5885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17563" y="549275"/>
            <a:ext cx="7175500" cy="576263"/>
          </a:xfrm>
        </p:spPr>
        <p:txBody>
          <a:bodyPr anchor="b"/>
          <a:lstStyle/>
          <a:p>
            <a:pPr marL="182563" eaLnBrk="1" hangingPunct="1"/>
            <a:r>
              <a:rPr lang="ru-RU" alt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имущество  физических лиц </a:t>
            </a:r>
            <a:endParaRPr lang="ru-RU" altLang="ru-RU" sz="2400" smtClean="0">
              <a:solidFill>
                <a:schemeClr val="tx1"/>
              </a:solidFill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71563" y="2571750"/>
            <a:ext cx="6700837" cy="3000375"/>
          </a:xfrm>
        </p:spPr>
        <p:txBody>
          <a:bodyPr/>
          <a:lstStyle/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налогу на имущество физических лиц в бюджет поселения составляет :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г. - 5,000 тыс. руб., в структуре собственных доходов – 0,5%.</a:t>
            </a:r>
          </a:p>
          <a:p>
            <a:pPr marL="342900" indent="-342900" algn="just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г.- 5,000 тыс. руб., в структуре собственных доходов –0,5 %;</a:t>
            </a:r>
          </a:p>
          <a:p>
            <a:pPr marL="342900" indent="-342900" algn="just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г. – 5,000 тыс.руб., в структуре собственных доходов –0,4 %;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alt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6977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2992</TotalTime>
  <Words>1063</Words>
  <Application>Microsoft Office PowerPoint</Application>
  <PresentationFormat>Экран (4:3)</PresentationFormat>
  <Paragraphs>224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Candara</vt:lpstr>
      <vt:lpstr>Georgia</vt:lpstr>
      <vt:lpstr>Symbol</vt:lpstr>
      <vt:lpstr>Times New Roman</vt:lpstr>
      <vt:lpstr>Wingdings</vt:lpstr>
      <vt:lpstr>Волна</vt:lpstr>
      <vt:lpstr>Администрация Новоникольского сельского  поселения Бюджет муниципального образования «Новоникольское сельское поселение»  на 2023 год и плановый период 2024 и 2025 годов</vt:lpstr>
      <vt:lpstr>Основы формирования бюджета Муниципального образования «Новоникольское сельское поселение» на 2023 год и плановый период 2024 и 2025 годов </vt:lpstr>
      <vt:lpstr>Бюджет Новоникольского сельского поселения на 2023 год и плановый период 2024 и 2025 годов направлен на выполнение следующих задач:</vt:lpstr>
      <vt:lpstr>Презентация PowerPoint</vt:lpstr>
      <vt:lpstr>ДОХОДЫ БЮДЖЕТА ПОСЕЛЕНИЯ НА 2023 год                                          14 396,567 тыс . рублей, на 2024 год – 14 369,128 тыс.руб., на 2025 год – 14 361,845 тыс.руб.</vt:lpstr>
      <vt:lpstr>Презентация PowerPoint</vt:lpstr>
      <vt:lpstr>Налог на доходы физических лиц   </vt:lpstr>
      <vt:lpstr>Акцизы по подакцизным  товарам (продукции),  производимым на территории Российской  Федерации   </vt:lpstr>
      <vt:lpstr>Налог на имущество  физических лиц </vt:lpstr>
      <vt:lpstr>Земельный   налог </vt:lpstr>
      <vt:lpstr>Государственная пошлина  </vt:lpstr>
      <vt:lpstr>Доходы  от использования  имущества, находящегося в государственной и муниципальной собственности   </vt:lpstr>
      <vt:lpstr>Безвозмездные поступления</vt:lpstr>
      <vt:lpstr>РАСХОДНАЯ ЧАСТЬ БЮДЖЕТА </vt:lpstr>
      <vt:lpstr> Муниципальные программы , действующие на территории МО «Новоникольское сельское поселение» в 2023 году и плановом периоде 2024- 2025 годах .  Реализация      мероприятий    на      социальную      поддержку            населения   производится  на основе  МП « Социальная      поддержка      населения Новоникольского сельского  поселения   на  2023-2025 гг. ».  Реализация  мероприятий  в сфере  коммунального  хозяйства  производится на основе  МП «Комплексное  развитие  систем  коммунальной  инфраструктуры   МО «Новоникольское сельское  поселение на 2015-2020 гг.и на период до 2025 года»  Реализация мероприятий в сфере транспортного хозяйства производится на основе МП «Комплексное развитие  транспортной инфраструктуры Новоникольского сельского поселения на 2017-2033 годы »</vt:lpstr>
      <vt:lpstr>Объем межбюджетных трансфертов , передаваемых в бюджет муниципального образования «Александровский район» из бюджета МО «Новоникольское сельское поселение на 2023 год и плановый период 2024-2025 годов</vt:lpstr>
      <vt:lpstr> СПАСИБО ЗА 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муниципального образования «Лукашкин-Ярское сельское поселение на 2016 год»</dc:title>
  <dc:creator>Волкова Екатерина</dc:creator>
  <cp:lastModifiedBy>User</cp:lastModifiedBy>
  <cp:revision>98</cp:revision>
  <dcterms:created xsi:type="dcterms:W3CDTF">2016-07-14T05:29:43Z</dcterms:created>
  <dcterms:modified xsi:type="dcterms:W3CDTF">2023-03-14T05:22:52Z</dcterms:modified>
</cp:coreProperties>
</file>