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9" r:id="rId17"/>
    <p:sldId id="271" r:id="rId18"/>
    <p:sldId id="280" r:id="rId19"/>
    <p:sldId id="277" r:id="rId20"/>
    <p:sldId id="272" r:id="rId21"/>
    <p:sldId id="273" r:id="rId22"/>
    <p:sldId id="274" r:id="rId23"/>
    <p:sldId id="276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B0AC6-988D-4207-BE49-DD4815DB57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618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05FFC-BDDB-4BCC-B61F-28FD2CE0BC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383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8609D-3C84-4C5D-9FBA-1DDCF5753B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388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0B03D-CFEA-410D-92E5-41A4705C71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852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E7947-720F-441F-9901-81227B6085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27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06D71-C7E5-4815-A7D3-929D1EEF8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4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F5281-4106-4D28-BFE3-6CF507051A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90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A7F8F-3857-4777-8B6D-99CE2853B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002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4B6BC-4E24-4A06-9577-A8091155C8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274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55F5E-2DC3-423E-AA38-FD9626FEBD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096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D6B29-F235-446F-8935-AA14441E20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261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CAF8B-1943-4DD9-A35D-E4F9ADBC0D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02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DB16E31-26C3-461B-B1E3-A43B1BD8E6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26" r:id="rId2"/>
    <p:sldLayoutId id="2147483725" r:id="rId3"/>
    <p:sldLayoutId id="2147483724" r:id="rId4"/>
    <p:sldLayoutId id="2147483723" r:id="rId5"/>
    <p:sldLayoutId id="2147483722" r:id="rId6"/>
    <p:sldLayoutId id="2147483721" r:id="rId7"/>
    <p:sldLayoutId id="2147483720" r:id="rId8"/>
    <p:sldLayoutId id="2147483719" r:id="rId9"/>
    <p:sldLayoutId id="2147483718" r:id="rId10"/>
    <p:sldLayoutId id="2147483717" r:id="rId11"/>
    <p:sldLayoutId id="214748371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88913"/>
            <a:ext cx="7489825" cy="6408737"/>
          </a:xfrm>
        </p:spPr>
        <p:txBody>
          <a:bodyPr/>
          <a:lstStyle/>
          <a:p>
            <a:pPr eaLnBrk="1" hangingPunct="1"/>
            <a:r>
              <a:rPr lang="ru-RU" altLang="ru-RU" b="1" i="1" dirty="0" smtClean="0">
                <a:latin typeface="Times New Roman" pitchFamily="18" charset="0"/>
              </a:rPr>
              <a:t>Отчет об исполнении бюджета муниципального образования «Новоникольское  сельское поселение» за 2022 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i="1" smtClean="0">
                <a:latin typeface="Times New Roman" pitchFamily="18" charset="0"/>
              </a:rPr>
              <a:t>Исполнение расходов бюджета поселения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114800"/>
          </a:xfrm>
        </p:spPr>
        <p:txBody>
          <a:bodyPr/>
          <a:lstStyle/>
          <a:p>
            <a:pPr eaLnBrk="1" hangingPunct="1"/>
            <a:r>
              <a:rPr lang="ru-RU" altLang="ru-RU" smtClean="0">
                <a:latin typeface="Times New Roman" pitchFamily="18" charset="0"/>
              </a:rPr>
              <a:t>Первоначально утвержденный бюджет по расходам – 14 125,584 тыс.руб.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</a:rPr>
              <a:t>Уточненный план по расходам- 22 242,025 тыс.руб.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</a:rPr>
              <a:t>Исполнено – 22 098,341 тыс.руб.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</a:rPr>
              <a:t>Дефицит, профицит бюджета - + 256,764 тыс.руб.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492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smtClean="0"/>
              <a:t>Структура расходов бюджета поселения</a:t>
            </a:r>
          </a:p>
        </p:txBody>
      </p:sp>
      <p:graphicFrame>
        <p:nvGraphicFramePr>
          <p:cNvPr id="12374" name="Group 86"/>
          <p:cNvGraphicFramePr>
            <a:graphicFrameLocks noGrp="1"/>
          </p:cNvGraphicFramePr>
          <p:nvPr>
            <p:ph idx="1"/>
          </p:nvPr>
        </p:nvGraphicFramePr>
        <p:xfrm>
          <a:off x="250825" y="600075"/>
          <a:ext cx="8393113" cy="5962333"/>
        </p:xfrm>
        <a:graphic>
          <a:graphicData uri="http://schemas.openxmlformats.org/drawingml/2006/table">
            <a:tbl>
              <a:tblPr/>
              <a:tblGrid>
                <a:gridCol w="2727325"/>
                <a:gridCol w="1470025"/>
                <a:gridCol w="1397000"/>
                <a:gridCol w="1119188"/>
                <a:gridCol w="1679575"/>
              </a:tblGrid>
              <a:tr h="782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Уточненные назначения на 2022 год.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Исполнено</a:t>
                      </a:r>
                      <a:b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за 2022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% исполнения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Уд. вес раздела в общей сумме расходов, 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Общегосударственные вопросы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4 512,470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4 433,689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98,3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20,1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Национальная оборона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205,000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205,000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16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214,100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214,100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Национальная экономика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865,899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800,997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92,5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Жилищно-коммунальное хозяйство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14 857,341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14 857,340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Культура, кинематография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1 553,850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1 553,850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Социальная политика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16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16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Физическая культура и спорт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Итого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22 242,025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22 098,341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99,4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i="1" smtClean="0"/>
              <a:t>«Общегосударственные вопросы»</a:t>
            </a:r>
            <a:r>
              <a:rPr lang="ru-RU" sz="4000" smtClean="0"/>
              <a:t> 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94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smtClean="0">
                <a:latin typeface="Times New Roman" pitchFamily="18" charset="0"/>
              </a:rPr>
              <a:t>      Исполнение за отчетный период по данному разделу составило 98,3 %, что в суммовом выражении составляет 4 433,689  тыс. рублей при плане в сумме 4 512,470 тыс.рублей,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smtClean="0">
                <a:latin typeface="Times New Roman" pitchFamily="18" charset="0"/>
              </a:rPr>
              <a:t>      освоение средств распределилось на: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smtClean="0">
                <a:latin typeface="Times New Roman" pitchFamily="18" charset="0"/>
              </a:rPr>
              <a:t>содержание и обеспечение деятельности местной администрации</a:t>
            </a:r>
            <a:r>
              <a:rPr lang="ru-RU" altLang="ru-RU" sz="2000" i="1" smtClean="0">
                <a:latin typeface="Times New Roman" pitchFamily="18" charset="0"/>
              </a:rPr>
              <a:t> исполнение 99,7% в сумме 4 272,474 тыс. рублей при плане  - 4 333,108 тыс. рублей.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i="1" smtClean="0">
                <a:latin typeface="Times New Roman" pitchFamily="18" charset="0"/>
              </a:rPr>
              <a:t>расходы на казначейское исполнение бюджета и контрольно-ревизионный орган, исполнены на  100% в сумме 66,000 тыс.рублей при плане 66,000 тыс.рублей.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i="1" smtClean="0">
                <a:latin typeface="Times New Roman" pitchFamily="18" charset="0"/>
              </a:rPr>
              <a:t>     В соответствии с решением о бюджете на 2022 год резервный фонд  запланирован в размере 18,145 тыс.руб. , в  том числе по предупреждению и ликвидации чрезвычайных ситуаций 8 ,145 тыс.руб. </a:t>
            </a:r>
            <a:endParaRPr lang="ru-RU" altLang="ru-RU" sz="20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1800" b="1" i="1" smtClean="0">
                <a:latin typeface="Times New Roman" pitchFamily="18" charset="0"/>
              </a:rPr>
              <a:t>другие</a:t>
            </a:r>
            <a:r>
              <a:rPr lang="ru-RU" altLang="ru-RU" sz="2000" b="1" smtClean="0">
                <a:latin typeface="Times New Roman" pitchFamily="18" charset="0"/>
              </a:rPr>
              <a:t> </a:t>
            </a:r>
            <a:r>
              <a:rPr lang="ru-RU" altLang="ru-RU" sz="2000" i="1" smtClean="0">
                <a:latin typeface="Times New Roman" pitchFamily="18" charset="0"/>
              </a:rPr>
              <a:t>общегосударственные вопросы</a:t>
            </a:r>
            <a:r>
              <a:rPr lang="ru-RU" altLang="ru-RU" sz="2000" smtClean="0">
                <a:latin typeface="Times New Roman" pitchFamily="18" charset="0"/>
              </a:rPr>
              <a:t> исполнены на 100 %  в сумме  14,215 тыс.рублей при плане  -15,217 тыс. рублей , освоенные средства включили в себя</a:t>
            </a:r>
            <a:r>
              <a:rPr lang="ru-RU" altLang="ru-RU" sz="2000" i="1" smtClean="0">
                <a:latin typeface="Times New Roman" pitchFamily="18" charset="0"/>
              </a:rPr>
              <a:t> уплату членских взносов в Ассоциацию «Совет муниципальных образований Томской области» в размере 5,0 тыс.руб.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i="1" smtClean="0"/>
              <a:t>« Национальная оборона»</a:t>
            </a:r>
            <a:r>
              <a:rPr lang="ru-RU" smtClean="0"/>
              <a:t>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latin typeface="Times New Roman" pitchFamily="18" charset="0"/>
              </a:rPr>
              <a:t>На средства субвенции,  из бюджета другого уровня ,произведены расходы по переданным полномочиям по осуществлению первичного воинского учета, исполнение составляет 100% в сумме 205,000 тыс.рублей  при плане 205,000 тыс.рублей.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Национальная безопасность и правоохранительная деятельность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4400" smtClean="0"/>
              <a:t>  И</a:t>
            </a:r>
            <a:r>
              <a:rPr lang="ru-RU" altLang="ru-RU" sz="2400" smtClean="0"/>
              <a:t>з бюджета МО «Александровский район» на обеспечение пожарной безопасности в рамках МП «Пожарная безопасность на объектах бюджетной сферы Александровского района на 20</a:t>
            </a:r>
            <a:r>
              <a:rPr lang="ru-RU" altLang="ru-RU" sz="2400" smtClean="0">
                <a:latin typeface="Arial" charset="0"/>
              </a:rPr>
              <a:t>22</a:t>
            </a:r>
            <a:r>
              <a:rPr lang="ru-RU" altLang="ru-RU" sz="2400" smtClean="0"/>
              <a:t>-202</a:t>
            </a:r>
            <a:r>
              <a:rPr lang="ru-RU" altLang="ru-RU" sz="2400" smtClean="0">
                <a:latin typeface="Arial" charset="0"/>
              </a:rPr>
              <a:t>6</a:t>
            </a:r>
            <a:r>
              <a:rPr lang="ru-RU" altLang="ru-RU" sz="2400" smtClean="0"/>
              <a:t> годы»  выделена и освоена субсидия МУП «Комсервис» в размере 214,100 тыс.руб на содержание пожарных машин. Выделенные средства освоены в полном объеме.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4400" smtClean="0"/>
              <a:t>   </a:t>
            </a:r>
            <a:endParaRPr lang="ru-RU" altLang="ru-RU" sz="3600" i="1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4453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/>
              <a:t>«Национальная экономика»</a:t>
            </a:r>
            <a:r>
              <a:rPr lang="ru-RU" sz="4000" dirty="0" smtClean="0"/>
              <a:t>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smtClean="0">
                <a:latin typeface="Times New Roman" pitchFamily="18" charset="0"/>
              </a:rPr>
              <a:t>     Освоение средств по разделу составило 100,0 %  на сумму 800,997 тыс.руб. при плане 865,899 тыс.руб. и распределилось следующим образом 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i="1" smtClean="0">
                <a:latin typeface="Times New Roman" pitchFamily="18" charset="0"/>
              </a:rPr>
              <a:t>водный транспорт - траление паромных причалов , а  также по установке знаков навигационного ограждения судового хода исполнены на  100% в сумме 245,060 тыс.руб.  за счет  средств районной МП"Социальное  развитие сел Александровского района Томской области  на 2017 – 2021годы и на плановый период до 2025 года".;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i="1" smtClean="0"/>
              <a:t>Организация перевозок тел (останков) умерших или погибших в места проведения патологоанатомического вскрытия, судебное - медицинской экспертизы. По данному мероприятию муниципальной программы </a:t>
            </a:r>
            <a:r>
              <a:rPr lang="ru-RU" altLang="ru-RU" sz="2000" i="1" smtClean="0">
                <a:latin typeface="Times New Roman" pitchFamily="18" charset="0"/>
              </a:rPr>
              <a:t>"Социальное  развитие сел Александровского района Томской области  на 2017 – 2021годы и на плановый период до 2025 года» расходы не производились, при плановых назначениях 62,700 тыс.руб.;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i="1" smtClean="0">
                <a:latin typeface="Times New Roman" pitchFamily="18" charset="0"/>
              </a:rPr>
              <a:t>Недостающая сумма по разделу транспорт  в размере 28,699 тыс. руб. была выделена из резервного фонда районного бюджета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4453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/>
              <a:t>«Национальная экономика»</a:t>
            </a:r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sz="2000" dirty="0" smtClean="0"/>
              <a:t>(продолжение)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i="1" smtClean="0">
                <a:latin typeface="Times New Roman" pitchFamily="18" charset="0"/>
              </a:rPr>
              <a:t>дорожное хозяйство(дорожные фонды)</a:t>
            </a:r>
            <a:r>
              <a:rPr lang="ru-RU" altLang="ru-RU" sz="2800" b="1" i="1" smtClean="0">
                <a:latin typeface="Times New Roman" pitchFamily="18" charset="0"/>
              </a:rPr>
              <a:t>-</a:t>
            </a:r>
            <a:r>
              <a:rPr lang="ru-RU" altLang="ru-RU" sz="2400" i="1" smtClean="0">
                <a:latin typeface="Times New Roman" pitchFamily="18" charset="0"/>
              </a:rPr>
              <a:t>содержание</a:t>
            </a:r>
            <a:r>
              <a:rPr lang="ru-RU" altLang="ru-RU" sz="3600" i="1" smtClean="0">
                <a:latin typeface="Times New Roman" pitchFamily="18" charset="0"/>
              </a:rPr>
              <a:t> </a:t>
            </a:r>
            <a:r>
              <a:rPr lang="ru-RU" altLang="ru-RU" sz="2400" i="1" smtClean="0">
                <a:latin typeface="Times New Roman" pitchFamily="18" charset="0"/>
              </a:rPr>
              <a:t>и ремонт дорог населенного пункта при плане  483,000 тыс.руб.  исполнено  93 % в сумме 480,798 тыс.руб. из них : 391,500 тыс.руб. - на ремонт дорог по МП «Комплексное развитие систем транспортной инфраструктуры на территории Новоникольского сельского поселения на 2017-2033 гг.», и 89,298 тыс.руб.- на содержание дорог по этой же программе при плане 90,000,0 тыс.руб. исполнение  99,2% 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i="1" smtClean="0">
                <a:latin typeface="Times New Roman" pitchFamily="18" charset="0"/>
              </a:rPr>
              <a:t>Связь и информатика исполнена на 100 % в сумме 46,440 тыс.руб.за счет средств районного бюджета.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400" i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i="1" smtClean="0">
                <a:latin typeface="Times New Roman" pitchFamily="18" charset="0"/>
              </a:rPr>
              <a:t>   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14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smtClean="0"/>
              <a:t>« Коммунальное хозяйство</a:t>
            </a:r>
            <a:r>
              <a:rPr lang="ru-RU" sz="4000" b="1" i="1" smtClean="0"/>
              <a:t>»</a:t>
            </a:r>
            <a:r>
              <a:rPr lang="ru-RU" sz="4000" smtClean="0"/>
              <a:t> 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92150"/>
            <a:ext cx="8713787" cy="59769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smtClean="0">
                <a:latin typeface="Times New Roman" pitchFamily="18" charset="0"/>
              </a:rPr>
              <a:t>       Исполнение бюджета по подразделу 0502 составило 100%, в сумме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smtClean="0">
                <a:latin typeface="Times New Roman" pitchFamily="18" charset="0"/>
              </a:rPr>
              <a:t>     13 792,236 тыс.рублей, при плане 13 792,236 тыс.рублей. </a:t>
            </a:r>
            <a:endParaRPr lang="ru-RU" altLang="ru-RU" sz="1800" i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latin typeface="Times New Roman" pitchFamily="18" charset="0"/>
              </a:rPr>
              <a:t>профинансированы мероприятия МП «</a:t>
            </a:r>
            <a:r>
              <a:rPr lang="ru-RU" altLang="ru-RU" sz="1800" i="1" smtClean="0">
                <a:latin typeface="Times New Roman" pitchFamily="18" charset="0"/>
              </a:rPr>
              <a:t>Социальное развитие сел Александровского района на 2017-2021 годы и на плановый период до 2025 года</a:t>
            </a:r>
            <a:r>
              <a:rPr lang="ru-RU" altLang="ru-RU" sz="1800" smtClean="0">
                <a:latin typeface="Times New Roman" pitchFamily="18" charset="0"/>
              </a:rPr>
              <a:t>»:</a:t>
            </a:r>
          </a:p>
          <a:p>
            <a:pPr>
              <a:lnSpc>
                <a:spcPct val="80000"/>
              </a:lnSpc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Муниципальному унитарному предприятию «Комсервис» Александровского района Томской области были направлены средства на осуществление уставной деятельности, в том числе: </a:t>
            </a:r>
          </a:p>
          <a:p>
            <a:pPr>
              <a:lnSpc>
                <a:spcPct val="80000"/>
              </a:lnSpc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- субсидия на компенсацию расходов по организации электроснабжения от дизельных электростанций в размере 5 613,288 тыс. руб.,в том числе 0,7 тыс.руб. софинансирование района;</a:t>
            </a:r>
          </a:p>
          <a:p>
            <a:pPr>
              <a:lnSpc>
                <a:spcPct val="80000"/>
              </a:lnSpc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- субсидия на досрочный завоз угля в размере 1 966,385 тыс. руб.;</a:t>
            </a:r>
          </a:p>
          <a:p>
            <a:pPr>
              <a:lnSpc>
                <a:spcPct val="80000"/>
              </a:lnSpc>
            </a:pPr>
            <a:r>
              <a:rPr lang="ru-RU" altLang="ru-RU" sz="1400" smtClean="0"/>
              <a:t>на возмещение затрат по организации теплоснабжения теплоснабжающими организациями,использующими в качестве основного топлива уголь 60,079 тыс.руб. из областного бюджета</a:t>
            </a:r>
            <a:r>
              <a:rPr lang="ru-RU" altLang="ru-RU" sz="1400" b="1" smtClean="0"/>
              <a:t>; </a:t>
            </a:r>
          </a:p>
          <a:p>
            <a:pPr>
              <a:lnSpc>
                <a:spcPct val="80000"/>
              </a:lnSpc>
            </a:pPr>
            <a:r>
              <a:rPr lang="ru-RU" altLang="ru-RU" sz="1400" smtClean="0"/>
              <a:t>Выделены средства на приобретение дизель-генератора , а также запчастей для его ремонта 2 115,300 тыс.руб</a:t>
            </a:r>
            <a:r>
              <a:rPr lang="ru-RU" altLang="ru-RU" sz="1400" b="1" smtClean="0"/>
              <a:t>.; </a:t>
            </a:r>
            <a:r>
              <a:rPr lang="ru-RU" altLang="ru-RU" sz="1400" smtClean="0"/>
              <a:t>и котла для котельной в размере 265,300.</a:t>
            </a:r>
          </a:p>
          <a:p>
            <a:pPr>
              <a:lnSpc>
                <a:spcPct val="80000"/>
              </a:lnSpc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Проведена актуализация схем тепло и водоснабжения на сумму 38,000 тыс. руб.</a:t>
            </a:r>
          </a:p>
          <a:p>
            <a:pPr>
              <a:lnSpc>
                <a:spcPct val="80000"/>
              </a:lnSpc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- выделены средства на проведение мероприятий по обеспечению населения чистой водой в размере 165,0 тыс. руб.;</a:t>
            </a:r>
          </a:p>
          <a:p>
            <a:pPr>
              <a:lnSpc>
                <a:spcPct val="80000"/>
              </a:lnSpc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Межбюджетные трансферты на сбор и утилизацию твердых коммунальных отходов 92,0 тыс.руб.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8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altLang="ru-RU" sz="18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altLang="ru-RU" sz="1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1437"/>
          </a:xfrm>
        </p:spPr>
        <p:txBody>
          <a:bodyPr/>
          <a:lstStyle/>
          <a:p>
            <a:pPr eaLnBrk="1" hangingPunct="1"/>
            <a:endParaRPr lang="ru-RU" altLang="ru-RU" sz="2000" smtClean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92150"/>
            <a:ext cx="8713787" cy="59769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altLang="ru-RU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20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20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smtClean="0"/>
              <a:t>Благоустройство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Расходы составили 1 065,105 тыс.руб. при плановых назначениях 1 065,105 тыс.руб., процент исполнения 100%, в том числе: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расходы на освещение улиц в сумме 124,125 тыс.руб.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Капитальный ремонт ограждения кладбища (инициативный проект граждан поселения) в размере 768,980 тыс. руб. за счет средств областного бюджета и 172,000 тыс. руб. за счет средств районного и местного бюджета, а также платежей граждан.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01025" cy="865188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i="1" smtClean="0">
                <a:latin typeface="Times New Roman" pitchFamily="18" charset="0"/>
              </a:rPr>
              <a:t>Основные понятия применяемые в рамках настоящего бюджета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540750" cy="5472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>
                <a:latin typeface="Shruti" pitchFamily="34" charset="0"/>
              </a:rPr>
              <a:t>Бюджет</a:t>
            </a:r>
            <a:r>
              <a:rPr lang="ru-RU" sz="1600" smtClean="0">
                <a:latin typeface="Shruti" pitchFamily="34" charset="0"/>
              </a:rPr>
              <a:t>- </a:t>
            </a:r>
            <a:r>
              <a:rPr lang="ru-RU" sz="1600" i="1" smtClean="0">
                <a:latin typeface="Shruti" pitchFamily="34" charset="0"/>
              </a:rPr>
              <a:t>это форма образования и расходования денежных средств предназначенных для финансового обеспечения задач и функций государства и органов местного самоуправления</a:t>
            </a:r>
            <a:r>
              <a:rPr lang="ru-RU" sz="1600" smtClean="0">
                <a:latin typeface="Shruti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>
                <a:latin typeface="Shruti" pitchFamily="34" charset="0"/>
              </a:rPr>
              <a:t>Отчет об исполнении бюджета</a:t>
            </a:r>
            <a:r>
              <a:rPr lang="ru-RU" sz="1600" smtClean="0">
                <a:latin typeface="Shruti" pitchFamily="34" charset="0"/>
              </a:rPr>
              <a:t> -  </a:t>
            </a:r>
            <a:r>
              <a:rPr lang="ru-RU" sz="1600" i="1" smtClean="0">
                <a:latin typeface="Shruti" pitchFamily="34" charset="0"/>
              </a:rPr>
              <a:t>форма контроля за исполнением бюджета с указанием общего объема доходов ,расходов и дефицита (профицита) бюджета.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>
                <a:latin typeface="Shruti" pitchFamily="34" charset="0"/>
              </a:rPr>
              <a:t>Доходы бюджета-</a:t>
            </a:r>
            <a:r>
              <a:rPr lang="ru-RU" sz="1600" smtClean="0">
                <a:latin typeface="Shruti" pitchFamily="34" charset="0"/>
              </a:rPr>
              <a:t> </a:t>
            </a:r>
            <a:r>
              <a:rPr lang="ru-RU" sz="1600" i="1" smtClean="0">
                <a:latin typeface="Shruti" pitchFamily="34" charset="0"/>
              </a:rPr>
              <a:t>это поступающие в бюджет денежные средства в виде сборов, иных платежей и средств финансовой помощи.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>
                <a:latin typeface="Shruti" pitchFamily="34" charset="0"/>
              </a:rPr>
              <a:t>Расходы бюджета-</a:t>
            </a:r>
            <a:r>
              <a:rPr lang="ru-RU" sz="1600" smtClean="0">
                <a:latin typeface="Shruti" pitchFamily="34" charset="0"/>
              </a:rPr>
              <a:t> </a:t>
            </a:r>
            <a:r>
              <a:rPr lang="ru-RU" sz="1600" i="1" smtClean="0">
                <a:latin typeface="Shruti" pitchFamily="34" charset="0"/>
              </a:rPr>
              <a:t>это выплачиваемые из бюджета денежные средства в целях обеспечения задач и функций государства и органов местного самоуправления</a:t>
            </a:r>
            <a:r>
              <a:rPr lang="ru-RU" sz="1600" smtClean="0">
                <a:latin typeface="Shruti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>
                <a:latin typeface="Shruti" pitchFamily="34" charset="0"/>
              </a:rPr>
              <a:t>Дефицит бюджета-</a:t>
            </a:r>
            <a:r>
              <a:rPr lang="ru-RU" sz="1600" smtClean="0">
                <a:latin typeface="Shruti" pitchFamily="34" charset="0"/>
              </a:rPr>
              <a:t> превышение расходов бюджета на его доходами.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>
                <a:latin typeface="Shruti" pitchFamily="34" charset="0"/>
              </a:rPr>
              <a:t>Профицит бюджета-</a:t>
            </a:r>
            <a:r>
              <a:rPr lang="ru-RU" sz="1600" smtClean="0">
                <a:latin typeface="Shruti" pitchFamily="34" charset="0"/>
              </a:rPr>
              <a:t> </a:t>
            </a:r>
            <a:r>
              <a:rPr lang="ru-RU" sz="1600" i="1" smtClean="0">
                <a:latin typeface="Shruti" pitchFamily="34" charset="0"/>
              </a:rPr>
              <a:t>превышение доходов бюджета над его расходами.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>
                <a:latin typeface="Shruti" pitchFamily="34" charset="0"/>
              </a:rPr>
              <a:t>Дотации </a:t>
            </a:r>
            <a:r>
              <a:rPr lang="ru-RU" sz="1600" smtClean="0">
                <a:latin typeface="Shruti" pitchFamily="34" charset="0"/>
              </a:rPr>
              <a:t>–</a:t>
            </a:r>
            <a:r>
              <a:rPr lang="ru-RU" sz="1600" i="1" smtClean="0">
                <a:latin typeface="Shruti" pitchFamily="34" charset="0"/>
              </a:rPr>
              <a:t>денежные средства предоставляемые на безвозмездной и безвозвратной основе при недостаточности собственных доходов.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>
                <a:latin typeface="Shruti" pitchFamily="34" charset="0"/>
              </a:rPr>
              <a:t>Субсидии</a:t>
            </a:r>
            <a:r>
              <a:rPr lang="ru-RU" sz="1600" smtClean="0">
                <a:latin typeface="Shruti" pitchFamily="34" charset="0"/>
              </a:rPr>
              <a:t> –</a:t>
            </a:r>
            <a:r>
              <a:rPr lang="ru-RU" sz="1600" i="1" smtClean="0">
                <a:latin typeface="Shruti" pitchFamily="34" charset="0"/>
              </a:rPr>
              <a:t>средства предоставляемые из бюджета одного уровня ,бюджету другого уровня на софинансирование расходных обязательств органов государственной власти , органов местного самоуправления, возникающих при выполнении ими своих полномочий.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>
                <a:latin typeface="Shruti" pitchFamily="34" charset="0"/>
              </a:rPr>
              <a:t>Субвенции</a:t>
            </a:r>
            <a:r>
              <a:rPr lang="ru-RU" sz="1600" smtClean="0">
                <a:latin typeface="Shruti" pitchFamily="34" charset="0"/>
              </a:rPr>
              <a:t> – </a:t>
            </a:r>
            <a:r>
              <a:rPr lang="ru-RU" sz="1600" i="1" smtClean="0">
                <a:latin typeface="Shruti" pitchFamily="34" charset="0"/>
              </a:rPr>
              <a:t>средства предоставляемые из федерального либо регионального бюджета на исполнение переданных государственных полномочий соответствующим органам местного самоуправления.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>
                <a:latin typeface="Shruti" pitchFamily="34" charset="0"/>
              </a:rPr>
              <a:t>Межбюджетные трансферты</a:t>
            </a:r>
            <a:r>
              <a:rPr lang="ru-RU" sz="1600" smtClean="0">
                <a:latin typeface="Shruti" pitchFamily="34" charset="0"/>
              </a:rPr>
              <a:t> – </a:t>
            </a:r>
            <a:r>
              <a:rPr lang="ru-RU" sz="1600" i="1" smtClean="0">
                <a:latin typeface="Shruti" pitchFamily="34" charset="0"/>
              </a:rPr>
              <a:t>средства предоставляемые одним бюджетом бюджетной системы РФ другому бюджету бюджетной системы РФ</a:t>
            </a:r>
            <a:r>
              <a:rPr lang="ru-RU" sz="1600" i="1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z="24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smtClean="0"/>
              <a:t>«Культура  и кинематография »</a:t>
            </a:r>
            <a:r>
              <a:rPr lang="ru-RU" sz="4800" smtClean="0"/>
              <a:t> 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latin typeface="Times New Roman" pitchFamily="18" charset="0"/>
              </a:rPr>
              <a:t>Предусмотренные  в бюджете поселения межбюджетные трансферты  переданы  в полном объеме  бюджету МО «Александровский район» на содержание МКУ «КЦ «Досуг» в сумме   1 553,850 тыс.рублей.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i="1" smtClean="0"/>
              <a:t>«Социальная политика»</a:t>
            </a:r>
            <a:r>
              <a:rPr lang="ru-RU" smtClean="0"/>
              <a:t> 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latin typeface="Times New Roman" pitchFamily="18" charset="0"/>
              </a:rPr>
              <a:t>Средства МП« Социальная поддержка населения Новоникольского  сельского  поселения   на  2020-2022 г.г.</a:t>
            </a:r>
            <a:r>
              <a:rPr lang="ru-RU" altLang="ru-RU" b="1" smtClean="0">
                <a:latin typeface="Times New Roman" pitchFamily="18" charset="0"/>
              </a:rPr>
              <a:t>» </a:t>
            </a:r>
            <a:r>
              <a:rPr lang="ru-RU" altLang="ru-RU" smtClean="0">
                <a:latin typeface="Times New Roman" pitchFamily="18" charset="0"/>
              </a:rPr>
              <a:t>освоены на 100% при плановых назначениях в сумме 16,365 тыс руб. исполнено 16,365 тыс.руб.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smtClean="0"/>
              <a:t>«Физическая культура и спорт»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Расходы осуществлялись в виде перечисления МБТ на выполнение полномочий по спорту и молодежной политике в соответствии с заключенным Соглашением и составляли 17,000 тыс.руб. при плановых назначениях 17,000 тыс.руб.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latin typeface="Times New Roman" pitchFamily="18" charset="0"/>
              </a:rPr>
              <a:t>Правовое регулирование исполнения бюджета поселения на муниципальном уровне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276475"/>
            <a:ext cx="8229600" cy="4114800"/>
          </a:xfrm>
        </p:spPr>
        <p:txBody>
          <a:bodyPr/>
          <a:lstStyle/>
          <a:p>
            <a:pPr eaLnBrk="1" hangingPunct="1"/>
            <a:r>
              <a:rPr lang="ru-RU" altLang="ru-RU" sz="2800" smtClean="0">
                <a:latin typeface="Times New Roman" pitchFamily="18" charset="0"/>
              </a:rPr>
              <a:t> Бюджет поселения на 2022 год, утвержден Решением Совета Новоникольского сельского поселения   от 27 декабря 2021 года № 145. В  течение года при наличии соответствующих изменений в первоначальный бюджет  вносились изменения  2 раза (09.03.2022 №149 и 27.12.2022 №16)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12" dur="indefinite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allAtOnce"/>
      <p:bldP spid="72707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i="1" smtClean="0">
                <a:latin typeface="Times New Roman" pitchFamily="18" charset="0"/>
              </a:rPr>
              <a:t>Исполнение основных параметров бюджета поселения</a:t>
            </a:r>
          </a:p>
        </p:txBody>
      </p:sp>
      <p:graphicFrame>
        <p:nvGraphicFramePr>
          <p:cNvPr id="81968" name="Group 48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3916363"/>
        </p:xfrm>
        <a:graphic>
          <a:graphicData uri="http://schemas.openxmlformats.org/drawingml/2006/table">
            <a:tbl>
              <a:tblPr/>
              <a:tblGrid>
                <a:gridCol w="2459038"/>
                <a:gridCol w="2016125"/>
                <a:gridCol w="2160587"/>
                <a:gridCol w="1593850"/>
              </a:tblGrid>
              <a:tr h="1028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Запланировано, 2022 год ,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тыс.руб.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Исполнено, 2022 год, тыс.руб.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22 310,025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22 355,105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0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Расходы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22 242,025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22 098,341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99,4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Дефицит(-) Профицит(+)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68,000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256,764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4453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smtClean="0">
                <a:latin typeface="Times New Roman" pitchFamily="18" charset="0"/>
              </a:rPr>
              <a:t>Исполнение доходов бюджета поселения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latin typeface="Times New Roman" pitchFamily="18" charset="0"/>
              </a:rPr>
              <a:t>Первоначально утвержденный бюджет по доходам – 14 125,584 тыс.руб.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</a:rPr>
              <a:t>Исполнено  – 22 355,105 тыс.руб.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</a:rPr>
              <a:t>Отклонения – +8 229,521 тыс.руб.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latin typeface="Times New Roman" pitchFamily="18" charset="0"/>
              </a:rPr>
              <a:t>Исполнение доходов бюджета поселения по источникам доходов</a:t>
            </a:r>
          </a:p>
        </p:txBody>
      </p:sp>
      <p:graphicFrame>
        <p:nvGraphicFramePr>
          <p:cNvPr id="7225" name="Group 57"/>
          <p:cNvGraphicFramePr>
            <a:graphicFrameLocks noGrp="1"/>
          </p:cNvGraphicFramePr>
          <p:nvPr>
            <p:ph idx="1"/>
          </p:nvPr>
        </p:nvGraphicFramePr>
        <p:xfrm>
          <a:off x="457200" y="1125538"/>
          <a:ext cx="8229600" cy="4873626"/>
        </p:xfrm>
        <a:graphic>
          <a:graphicData uri="http://schemas.openxmlformats.org/drawingml/2006/table">
            <a:tbl>
              <a:tblPr/>
              <a:tblGrid>
                <a:gridCol w="1882775"/>
                <a:gridCol w="1409700"/>
                <a:gridCol w="1644650"/>
                <a:gridCol w="1646238"/>
                <a:gridCol w="1646237"/>
              </a:tblGrid>
              <a:tr h="15827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Уточненные назначения  на 2022г.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Исполнено</a:t>
                      </a:r>
                      <a:b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за 2022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% исполнения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Уд. вес в общей сумме доходов, 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897,000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974,780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107,00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Безвозмездные поступления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Возврат ост.прош.лет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Дефицит , профицит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21 306,025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68,000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21 273,325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256,764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99,80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95,4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Итого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22 310,025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22 355,105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smtClean="0"/>
              <a:t>Налоговые доходы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116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b="1" smtClean="0">
                <a:latin typeface="Times New Roman" pitchFamily="18" charset="0"/>
              </a:rPr>
              <a:t>налог на доходы физических лиц</a:t>
            </a:r>
            <a:r>
              <a:rPr lang="ru-RU" altLang="ru-RU" sz="2400" smtClean="0">
                <a:latin typeface="Times New Roman" pitchFamily="18" charset="0"/>
              </a:rPr>
              <a:t>     исполнен  на 103,1 % (план –400,000 тыс. руб., исполнено – 412,539 тыс. руб.). 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smtClean="0">
                <a:latin typeface="Times New Roman" pitchFamily="18" charset="0"/>
              </a:rPr>
              <a:t>акцизы по подакцизным товарам</a:t>
            </a:r>
            <a:r>
              <a:rPr lang="ru-RU" altLang="ru-RU" sz="2400" smtClean="0">
                <a:latin typeface="Times New Roman" pitchFamily="18" charset="0"/>
              </a:rPr>
              <a:t> исполнены на 103,1%( план – 483,0 тыс.руб., исполнено -548,232 тыс.руб.) . 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>
                <a:latin typeface="Times New Roman" pitchFamily="18" charset="0"/>
              </a:rPr>
              <a:t> </a:t>
            </a:r>
            <a:r>
              <a:rPr lang="ru-RU" altLang="ru-RU" sz="2400" b="1" smtClean="0">
                <a:latin typeface="Times New Roman" pitchFamily="18" charset="0"/>
              </a:rPr>
              <a:t>налог на имущество физических лиц</a:t>
            </a:r>
            <a:r>
              <a:rPr lang="ru-RU" altLang="ru-RU" sz="2400" smtClean="0">
                <a:latin typeface="Times New Roman" pitchFamily="18" charset="0"/>
              </a:rPr>
              <a:t>  исполнен  на -86,9 % (план – 2,000тыс. руб., исполнено – -1,739 тыс. руб.).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smtClean="0">
                <a:latin typeface="Times New Roman" pitchFamily="18" charset="0"/>
              </a:rPr>
              <a:t>земельный</a:t>
            </a:r>
            <a:r>
              <a:rPr lang="ru-RU" altLang="ru-RU" sz="2400" smtClean="0">
                <a:latin typeface="Times New Roman" pitchFamily="18" charset="0"/>
              </a:rPr>
              <a:t> </a:t>
            </a:r>
            <a:r>
              <a:rPr lang="ru-RU" altLang="ru-RU" sz="2400" b="1" smtClean="0">
                <a:latin typeface="Times New Roman" pitchFamily="18" charset="0"/>
              </a:rPr>
              <a:t>налог </a:t>
            </a:r>
            <a:r>
              <a:rPr lang="ru-RU" altLang="ru-RU" sz="2400" smtClean="0">
                <a:latin typeface="Times New Roman" pitchFamily="18" charset="0"/>
              </a:rPr>
              <a:t>исполнен на 99,2 % (план – 8,0 тыс. руб., исполнено – 7,940 тыс. руб.).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smtClean="0">
                <a:latin typeface="Times New Roman" pitchFamily="18" charset="0"/>
              </a:rPr>
              <a:t>государственная пошлина</a:t>
            </a:r>
            <a:r>
              <a:rPr lang="ru-RU" altLang="ru-RU" sz="2400" smtClean="0">
                <a:latin typeface="Times New Roman" pitchFamily="18" charset="0"/>
              </a:rPr>
              <a:t> при плане 4,0 тыс. руб. в бюджет поступило  4,330 тыс.рублей   Исполнение составило 108,3 %. </a:t>
            </a:r>
            <a:r>
              <a:rPr lang="ru-RU" altLang="ru-RU" sz="200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229600" cy="627062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smtClean="0">
                <a:latin typeface="Times New Roman" pitchFamily="18" charset="0"/>
              </a:rPr>
              <a:t>Неналоговые доходы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275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b="1" smtClean="0">
                <a:latin typeface="Times New Roman" pitchFamily="18" charset="0"/>
              </a:rPr>
              <a:t>     Доходы от использования имущества, находящегося в государственной и муниципальной собственности</a:t>
            </a:r>
            <a:r>
              <a:rPr lang="ru-RU" altLang="ru-RU" sz="2800" smtClean="0">
                <a:latin typeface="Times New Roman" pitchFamily="18" charset="0"/>
              </a:rPr>
              <a:t> исполнены на 100 % (план – 107,0 тыс. руб., исполнено – 107,0 тыс. руб.):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i="1" smtClean="0">
                <a:latin typeface="Times New Roman" pitchFamily="18" charset="0"/>
              </a:rPr>
              <a:t>-  прочие поступления (найм жилья ) исполнение  составило 100% или 15,0 тыс.рублей, при плановых назначениях в сумме 15,0 тыс.рублей.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i="1" smtClean="0">
                <a:latin typeface="Times New Roman" pitchFamily="18" charset="0"/>
              </a:rPr>
              <a:t>-</a:t>
            </a:r>
            <a:r>
              <a:rPr lang="ru-RU" altLang="ru-RU" sz="2800" i="1" smtClean="0"/>
              <a:t>Инициативные платежи, зачисляемые в бюджеты сельских поселений</a:t>
            </a:r>
            <a:r>
              <a:rPr lang="ru-RU" altLang="ru-RU" sz="2800" smtClean="0">
                <a:effectLst/>
              </a:rPr>
              <a:t> -92,000 тыс.руб.при плане 92,000 тыс.руб.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i="1" smtClean="0">
                <a:latin typeface="Times New Roman" pitchFamily="18" charset="0"/>
              </a:rPr>
              <a:t>Безвозмездные поступления в бюджет поселения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b="1" smtClean="0">
                <a:latin typeface="Times New Roman" pitchFamily="18" charset="0"/>
              </a:rPr>
              <a:t>   Безвозмездные поступления</a:t>
            </a:r>
            <a:r>
              <a:rPr lang="ru-RU" altLang="ru-RU" smtClean="0">
                <a:latin typeface="Times New Roman" pitchFamily="18" charset="0"/>
              </a:rPr>
              <a:t>  от </a:t>
            </a:r>
            <a:r>
              <a:rPr lang="ru-RU" altLang="ru-RU" sz="2400" smtClean="0">
                <a:latin typeface="Times New Roman" pitchFamily="18" charset="0"/>
              </a:rPr>
              <a:t>вышестоящего бюджета  исполнены на  99,8 %( план 21 306,025 тыс.рублей, поступило – 21 273,325 тыс.рублей) из них :</a:t>
            </a:r>
            <a:endParaRPr lang="ru-RU" altLang="ru-RU" sz="2400" b="1" smtClean="0">
              <a:latin typeface="Times New Roman" pitchFamily="18" charset="0"/>
            </a:endParaRPr>
          </a:p>
          <a:p>
            <a:pPr eaLnBrk="1" hangingPunct="1"/>
            <a:r>
              <a:rPr lang="ru-RU" altLang="ru-RU" sz="2400" b="1" smtClean="0">
                <a:latin typeface="Times New Roman" pitchFamily="18" charset="0"/>
              </a:rPr>
              <a:t>-</a:t>
            </a:r>
            <a:r>
              <a:rPr lang="ru-RU" altLang="ru-RU" sz="2400" smtClean="0">
                <a:latin typeface="Times New Roman" pitchFamily="18" charset="0"/>
              </a:rPr>
              <a:t> дотации</a:t>
            </a:r>
            <a:r>
              <a:rPr lang="ru-RU" altLang="ru-RU" sz="2400" b="1" smtClean="0">
                <a:latin typeface="Times New Roman" pitchFamily="18" charset="0"/>
              </a:rPr>
              <a:t> -</a:t>
            </a:r>
            <a:r>
              <a:rPr lang="ru-RU" altLang="ru-RU" sz="2400" smtClean="0">
                <a:latin typeface="Times New Roman" pitchFamily="18" charset="0"/>
              </a:rPr>
              <a:t>100% ( план – 5 943,120 тыс.руб. поступило – 5 943,120 тыс.руб.);</a:t>
            </a:r>
          </a:p>
          <a:p>
            <a:pPr eaLnBrk="1" hangingPunct="1"/>
            <a:r>
              <a:rPr lang="ru-RU" altLang="ru-RU" sz="2400" smtClean="0">
                <a:latin typeface="Times New Roman" pitchFamily="18" charset="0"/>
              </a:rPr>
              <a:t>-субвенция-100% ( план- 205,000 тыс.руб. поступило – 205,000 тыс.руб.);</a:t>
            </a:r>
          </a:p>
          <a:p>
            <a:pPr eaLnBrk="1" hangingPunct="1"/>
            <a:r>
              <a:rPr lang="ru-RU" altLang="ru-RU" sz="2400" smtClean="0">
                <a:latin typeface="Times New Roman" pitchFamily="18" charset="0"/>
              </a:rPr>
              <a:t>- межбюджетные трансферты – 100 %,   (план- 15 157,905 тыс.руб. , поступило – 15 125,205 тыс.руб.)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8906</TotalTime>
  <Words>1489</Words>
  <Application>Microsoft Office PowerPoint</Application>
  <PresentationFormat>Экран (4:3)</PresentationFormat>
  <Paragraphs>182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Times New Roman</vt:lpstr>
      <vt:lpstr>Arial</vt:lpstr>
      <vt:lpstr>Tahoma</vt:lpstr>
      <vt:lpstr>Wingdings</vt:lpstr>
      <vt:lpstr>Calibri</vt:lpstr>
      <vt:lpstr>Shruti</vt:lpstr>
      <vt:lpstr>Текстура</vt:lpstr>
      <vt:lpstr>Отчет об исполнении бюджета муниципального образования «Новоникольское  сельское поселение» за 2022 год</vt:lpstr>
      <vt:lpstr>Основные понятия применяемые в рамках настоящего бюджета</vt:lpstr>
      <vt:lpstr>Правовое регулирование исполнения бюджета поселения на муниципальном уровне</vt:lpstr>
      <vt:lpstr>Исполнение основных параметров бюджета поселения</vt:lpstr>
      <vt:lpstr>Исполнение доходов бюджета поселения</vt:lpstr>
      <vt:lpstr>Исполнение доходов бюджета поселения по источникам доходов</vt:lpstr>
      <vt:lpstr>Налоговые доходы</vt:lpstr>
      <vt:lpstr>Неналоговые доходы</vt:lpstr>
      <vt:lpstr>Безвозмездные поступления в бюджет поселения</vt:lpstr>
      <vt:lpstr>Исполнение расходов бюджета поселения</vt:lpstr>
      <vt:lpstr>Структура расходов бюджета поселения</vt:lpstr>
      <vt:lpstr>«Общегосударственные вопросы» </vt:lpstr>
      <vt:lpstr>« Национальная оборона» </vt:lpstr>
      <vt:lpstr>Национальная безопасность и правоохранительная деятельность</vt:lpstr>
      <vt:lpstr>«Национальная экономика» </vt:lpstr>
      <vt:lpstr>«Национальная экономика»  (продолжение)</vt:lpstr>
      <vt:lpstr>« Коммунальное хозяйство» </vt:lpstr>
      <vt:lpstr>Презентация PowerPoint</vt:lpstr>
      <vt:lpstr>Благоустройство</vt:lpstr>
      <vt:lpstr>Презентация PowerPoint</vt:lpstr>
      <vt:lpstr>«Культура  и кинематография » </vt:lpstr>
      <vt:lpstr>«Социальная политика» </vt:lpstr>
      <vt:lpstr>«Физическая культура и спорт»</vt:lpstr>
    </vt:vector>
  </TitlesOfParts>
  <Company>Администрация Лукашкин-Ярского сельского поселения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образования «Лукашкин-Ярское сельское поселение» за 2015 год</dc:title>
  <dc:creator>Общак</dc:creator>
  <cp:lastModifiedBy>AlpUfa</cp:lastModifiedBy>
  <cp:revision>207</cp:revision>
  <dcterms:created xsi:type="dcterms:W3CDTF">2016-07-21T08:12:09Z</dcterms:created>
  <dcterms:modified xsi:type="dcterms:W3CDTF">2023-06-08T05:22:51Z</dcterms:modified>
</cp:coreProperties>
</file>