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9" r:id="rId17"/>
    <p:sldId id="271" r:id="rId18"/>
    <p:sldId id="277" r:id="rId19"/>
    <p:sldId id="273" r:id="rId20"/>
    <p:sldId id="274" r:id="rId21"/>
    <p:sldId id="276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0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3665E-5A7C-482E-82DC-92F254CA21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854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FEA07-C7CC-4A2F-ADAD-60721E2F4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14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701D0-CACA-4B50-B9BF-FB85027601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062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E47C8-C32B-4664-919B-ABA7520853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38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6E3D0-3470-4DA3-BC08-0F1E634A8E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31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91BF6-004A-4F66-9998-286C6DF2B9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218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3FF2E-9E78-4803-A8B8-776E02E7EB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232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58782-1E64-4029-89AC-225246A304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01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6C1B6-7EC4-454C-AE7B-AE723CD921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081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9D261-588C-4EF1-AF7F-A4B0850F4E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581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2B58C-DC6F-45A4-914F-D173306135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30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93F8A-D058-42A9-BDA7-1F4354D53E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086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05D723D0-BCA1-4E1A-9E4E-06D5C8E3E4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88913"/>
            <a:ext cx="7489825" cy="6408737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latin typeface="Times New Roman" pitchFamily="18" charset="0"/>
              </a:rPr>
              <a:t>Отчет об исполнении бюджета муниципального образования «Новоникольское  сельское поселение» за 2023 год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b="1" i="1" smtClean="0">
                <a:latin typeface="Times New Roman" pitchFamily="18" charset="0"/>
              </a:rPr>
              <a:t>Исполнение расходов бюджета поселения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</a:rPr>
              <a:t>Первоначально утвержденный бюджет по расходам – 14 396,567 </a:t>
            </a:r>
            <a:r>
              <a:rPr lang="ru-RU" dirty="0" err="1" smtClean="0">
                <a:latin typeface="Times New Roman" pitchFamily="18" charset="0"/>
              </a:rPr>
              <a:t>тыс.руб</a:t>
            </a:r>
            <a:r>
              <a:rPr lang="ru-RU" dirty="0" smtClean="0">
                <a:latin typeface="Times New Roman" pitchFamily="18" charset="0"/>
              </a:rPr>
              <a:t>.</a:t>
            </a:r>
          </a:p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</a:rPr>
              <a:t>Уточненный план по расходам- 21 987,083тыс.руб.</a:t>
            </a:r>
          </a:p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</a:rPr>
              <a:t>Исполнено – 21 894,111тыс.руб.</a:t>
            </a:r>
          </a:p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</a:rPr>
              <a:t>Дефицит, профицит бюджета -  -155,000 </a:t>
            </a:r>
            <a:r>
              <a:rPr lang="ru-RU" dirty="0" err="1" smtClean="0">
                <a:latin typeface="Times New Roman" pitchFamily="18" charset="0"/>
              </a:rPr>
              <a:t>тыс.руб</a:t>
            </a:r>
            <a:r>
              <a:rPr lang="ru-RU" dirty="0" smtClean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4927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i="1" smtClean="0"/>
              <a:t>Структура расходов бюджета поселения</a:t>
            </a:r>
          </a:p>
        </p:txBody>
      </p:sp>
      <p:graphicFrame>
        <p:nvGraphicFramePr>
          <p:cNvPr id="12374" name="Group 86"/>
          <p:cNvGraphicFramePr>
            <a:graphicFrameLocks noGrp="1"/>
          </p:cNvGraphicFramePr>
          <p:nvPr>
            <p:ph idx="1"/>
          </p:nvPr>
        </p:nvGraphicFramePr>
        <p:xfrm>
          <a:off x="250825" y="600075"/>
          <a:ext cx="8393113" cy="5962651"/>
        </p:xfrm>
        <a:graphic>
          <a:graphicData uri="http://schemas.openxmlformats.org/drawingml/2006/table">
            <a:tbl>
              <a:tblPr/>
              <a:tblGrid>
                <a:gridCol w="2727325"/>
                <a:gridCol w="1470025"/>
                <a:gridCol w="1397000"/>
                <a:gridCol w="1119188"/>
                <a:gridCol w="1679575"/>
              </a:tblGrid>
              <a:tr h="8230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Уточненные назначения на 2023 год.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  <a:b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за 2023 год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% исполнения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Уд. вес раздела в общей сумме расходов, %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Общегосударственные вопросы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4 681,103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4 433,689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99,5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20,1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Национальная оборона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195,700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195,700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0,9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214,100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214,100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1,0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Национальная экономика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2 170,284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2 098,678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96,7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3,6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Жилищно-коммунальное хозяйство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13,188,231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13 188,231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100,0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67,2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Культура, кинематография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1 504,300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1 504,300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7,0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Социальная политика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16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365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16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365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Физическая культура и спорт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17,000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17,000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0,1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5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Итого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21 987,083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21 894,111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99,6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576262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i="1" smtClean="0"/>
              <a:t>«Общегосударственные вопросы»</a:t>
            </a:r>
            <a:r>
              <a:rPr lang="ru-RU" sz="4000" smtClean="0"/>
              <a:t> 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949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</a:rPr>
              <a:t>      Исполнение за отчетный период по данному разделу составило 99,5 %, что в суммовом выражении составляет 4 659,738  тыс. рублей при плане в сумме 4 681,103 </a:t>
            </a:r>
            <a:r>
              <a:rPr lang="ru-RU" sz="2000" dirty="0" err="1" smtClean="0">
                <a:latin typeface="Times New Roman" pitchFamily="18" charset="0"/>
              </a:rPr>
              <a:t>тыс.рублей</a:t>
            </a:r>
            <a:r>
              <a:rPr lang="ru-RU" sz="2000" dirty="0" smtClean="0">
                <a:latin typeface="Times New Roman" pitchFamily="18" charset="0"/>
              </a:rPr>
              <a:t>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</a:rPr>
              <a:t>      освоение средств распределилось на: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i="1" dirty="0" smtClean="0">
                <a:latin typeface="Times New Roman" pitchFamily="18" charset="0"/>
              </a:rPr>
              <a:t>содержание и обеспечение деятельности местной администрации</a:t>
            </a:r>
            <a:r>
              <a:rPr lang="ru-RU" sz="2000" i="1" dirty="0" smtClean="0">
                <a:latin typeface="Times New Roman" pitchFamily="18" charset="0"/>
              </a:rPr>
              <a:t> исполнение 100,4% в сумме 4 560,736 тыс. рублей при плане  - 4 582,097 тыс. рублей.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i="1" dirty="0" smtClean="0">
                <a:latin typeface="Times New Roman" pitchFamily="18" charset="0"/>
              </a:rPr>
              <a:t>расходы на казначейское исполнение бюджета и контрольно-ревизионный орган, исполнены на  100% в сумме 66,000 </a:t>
            </a:r>
            <a:r>
              <a:rPr lang="ru-RU" sz="2000" i="1" dirty="0" err="1" smtClean="0">
                <a:latin typeface="Times New Roman" pitchFamily="18" charset="0"/>
              </a:rPr>
              <a:t>тыс.рублей</a:t>
            </a:r>
            <a:r>
              <a:rPr lang="ru-RU" sz="2000" i="1" dirty="0" smtClean="0">
                <a:latin typeface="Times New Roman" pitchFamily="18" charset="0"/>
              </a:rPr>
              <a:t> при плане 66,000 </a:t>
            </a:r>
            <a:r>
              <a:rPr lang="ru-RU" sz="2000" i="1" dirty="0" err="1" smtClean="0">
                <a:latin typeface="Times New Roman" pitchFamily="18" charset="0"/>
              </a:rPr>
              <a:t>тыс.рублей</a:t>
            </a:r>
            <a:r>
              <a:rPr lang="ru-RU" sz="2000" i="1" dirty="0" smtClean="0"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i="1" dirty="0" smtClean="0">
                <a:latin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latin typeface="Times New Roman" pitchFamily="18" charset="0"/>
              </a:rPr>
              <a:t>другие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</a:rPr>
              <a:t>общегосударственные вопросы</a:t>
            </a:r>
            <a:r>
              <a:rPr lang="ru-RU" sz="2000" dirty="0" smtClean="0">
                <a:latin typeface="Times New Roman" pitchFamily="18" charset="0"/>
              </a:rPr>
              <a:t> исполнены на 99,9 %  в сумме  33,002 </a:t>
            </a:r>
            <a:r>
              <a:rPr lang="ru-RU" sz="2000" dirty="0" err="1" smtClean="0">
                <a:latin typeface="Times New Roman" pitchFamily="18" charset="0"/>
              </a:rPr>
              <a:t>тыс.рублей</a:t>
            </a:r>
            <a:r>
              <a:rPr lang="ru-RU" sz="2000" dirty="0" smtClean="0">
                <a:latin typeface="Times New Roman" pitchFamily="18" charset="0"/>
              </a:rPr>
              <a:t> при плане  -33,006 тыс. рублей , освоенные средства включили в себя</a:t>
            </a:r>
            <a:r>
              <a:rPr lang="ru-RU" sz="2000" i="1" dirty="0" smtClean="0">
                <a:latin typeface="Times New Roman" pitchFamily="18" charset="0"/>
              </a:rPr>
              <a:t> уплату членских взносов в Ассоциацию «Совет муниципальных образований Томской области» в размере 5,885 </a:t>
            </a:r>
            <a:r>
              <a:rPr lang="ru-RU" sz="2000" i="1" dirty="0" err="1" smtClean="0">
                <a:latin typeface="Times New Roman" pitchFamily="18" charset="0"/>
              </a:rPr>
              <a:t>тыс.руб</a:t>
            </a:r>
            <a:r>
              <a:rPr lang="ru-RU" sz="2000" i="1" dirty="0" smtClean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b="1" i="1" smtClean="0"/>
              <a:t>« Национальная оборона»</a:t>
            </a:r>
            <a:r>
              <a:rPr lang="ru-RU" smtClean="0"/>
              <a:t> 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</a:rPr>
              <a:t>На средства субвенции,  из бюджета другого уровня ,произведены расходы по переданным полномочиям по осуществлению первичного воинского учета, исполнение составляет 100% в сумме 195,700 </a:t>
            </a:r>
            <a:r>
              <a:rPr lang="ru-RU" dirty="0" err="1" smtClean="0">
                <a:latin typeface="Times New Roman" pitchFamily="18" charset="0"/>
              </a:rPr>
              <a:t>тыс.рублей</a:t>
            </a:r>
            <a:r>
              <a:rPr lang="ru-RU" dirty="0" smtClean="0">
                <a:latin typeface="Times New Roman" pitchFamily="18" charset="0"/>
              </a:rPr>
              <a:t>  при плане 195,700 </a:t>
            </a:r>
            <a:r>
              <a:rPr lang="ru-RU" dirty="0" err="1" smtClean="0">
                <a:latin typeface="Times New Roman" pitchFamily="18" charset="0"/>
              </a:rPr>
              <a:t>тыс.рублей</a:t>
            </a:r>
            <a:r>
              <a:rPr lang="ru-RU" dirty="0" smtClean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Национальная безопасность и правоохранительная деятельность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4400" smtClean="0"/>
              <a:t>  И</a:t>
            </a:r>
            <a:r>
              <a:rPr lang="ru-RU" sz="2400" smtClean="0"/>
              <a:t>з бюджета МО «Александровский район» на обеспечение пожарной безопасности в рамках МП «Пожарная безопасность на объектах бюджетной сферы Александровского района на 20</a:t>
            </a:r>
            <a:r>
              <a:rPr lang="ru-RU" sz="2400" smtClean="0">
                <a:latin typeface="Arial" charset="0"/>
              </a:rPr>
              <a:t>22</a:t>
            </a:r>
            <a:r>
              <a:rPr lang="ru-RU" sz="2400" smtClean="0"/>
              <a:t>-202</a:t>
            </a:r>
            <a:r>
              <a:rPr lang="ru-RU" sz="2400" smtClean="0">
                <a:latin typeface="Arial" charset="0"/>
              </a:rPr>
              <a:t>6</a:t>
            </a:r>
            <a:r>
              <a:rPr lang="ru-RU" sz="2400" smtClean="0"/>
              <a:t> годы»  выделена и освоена субсидия МУП «Комсервис» в размере 214,100 тыс.руб на содержание пожарных машин. Выделенные средства освоены в полном объеме.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4400" smtClean="0"/>
              <a:t>   </a:t>
            </a:r>
            <a:endParaRPr lang="ru-RU" sz="3600" i="1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4453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i="1" dirty="0" smtClean="0"/>
              <a:t>«Национальная экономика»</a:t>
            </a:r>
            <a:r>
              <a:rPr lang="ru-RU" sz="4000" dirty="0" smtClean="0"/>
              <a:t>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</a:rPr>
              <a:t>     Освоение средств по разделу составило 96,7 %  на сумму 2 098,678 </a:t>
            </a:r>
            <a:r>
              <a:rPr lang="ru-RU" sz="2000" dirty="0" err="1" smtClean="0">
                <a:latin typeface="Times New Roman" pitchFamily="18" charset="0"/>
              </a:rPr>
              <a:t>тыс.руб</a:t>
            </a:r>
            <a:r>
              <a:rPr lang="ru-RU" sz="2000" dirty="0" smtClean="0">
                <a:latin typeface="Times New Roman" pitchFamily="18" charset="0"/>
              </a:rPr>
              <a:t>. при плане 2 170,284 </a:t>
            </a:r>
            <a:r>
              <a:rPr lang="ru-RU" sz="2000" dirty="0" err="1" smtClean="0">
                <a:latin typeface="Times New Roman" pitchFamily="18" charset="0"/>
              </a:rPr>
              <a:t>тыс.руб</a:t>
            </a:r>
            <a:r>
              <a:rPr lang="ru-RU" sz="2000" dirty="0" smtClean="0">
                <a:latin typeface="Times New Roman" pitchFamily="18" charset="0"/>
              </a:rPr>
              <a:t>. и распределилось следующим образом 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i="1" dirty="0" smtClean="0">
                <a:latin typeface="Times New Roman" pitchFamily="18" charset="0"/>
              </a:rPr>
              <a:t>водный транспорт - траление паромных причалов , а  также по установке знаков навигационного ограждения судового хода исполнены на  100% в сумме 254,884 </a:t>
            </a:r>
            <a:r>
              <a:rPr lang="ru-RU" sz="2000" i="1" dirty="0" err="1" smtClean="0">
                <a:latin typeface="Times New Roman" pitchFamily="18" charset="0"/>
              </a:rPr>
              <a:t>тыс.руб</a:t>
            </a:r>
            <a:r>
              <a:rPr lang="ru-RU" sz="2000" i="1" dirty="0" smtClean="0">
                <a:latin typeface="Times New Roman" pitchFamily="18" charset="0"/>
              </a:rPr>
              <a:t>.  за счет  средств районной </a:t>
            </a:r>
            <a:r>
              <a:rPr lang="ru-RU" sz="2000" i="1" dirty="0" err="1" smtClean="0">
                <a:latin typeface="Times New Roman" pitchFamily="18" charset="0"/>
              </a:rPr>
              <a:t>МП"Социальное</a:t>
            </a:r>
            <a:r>
              <a:rPr lang="ru-RU" sz="2000" i="1" dirty="0" smtClean="0">
                <a:latin typeface="Times New Roman" pitchFamily="18" charset="0"/>
              </a:rPr>
              <a:t>  развитие сел Александровского района Томской области  на 2017 – 2021годы и на плановый период до 2025 года".;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/>
              <a:t>Организация перевозок тел (останков) умерших или погибших в места проведения патологоанатомического вскрытия, судебное - медицинской экспертизы. По данному мероприятию муниципальной программы </a:t>
            </a:r>
            <a:r>
              <a:rPr lang="ru-RU" sz="2000" i="1" dirty="0" smtClean="0">
                <a:latin typeface="Times New Roman" pitchFamily="18" charset="0"/>
              </a:rPr>
              <a:t>"Социальное  развитие сел Александровского района Томской области  на 2017 – 2021годы и на плановый период до 2025 года» расходы за счет средств районной  МП «Социальная поддержка населения Александровского района на 2017-2021 годы и на плановый период до 2025г», исполнены на 22,2% в сумме 20,000 </a:t>
            </a:r>
            <a:r>
              <a:rPr lang="ru-RU" sz="2000" i="1" dirty="0" err="1" smtClean="0">
                <a:latin typeface="Times New Roman" pitchFamily="18" charset="0"/>
              </a:rPr>
              <a:t>тыс.руб</a:t>
            </a:r>
            <a:r>
              <a:rPr lang="ru-RU" sz="2000" i="1" dirty="0" smtClean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4453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i="1" dirty="0" smtClean="0"/>
              <a:t>«Национальная экономика»</a:t>
            </a:r>
            <a:r>
              <a:rPr lang="ru-RU" sz="4000" dirty="0" smtClean="0"/>
              <a:t> </a:t>
            </a:r>
            <a:br>
              <a:rPr lang="ru-RU" sz="4000" dirty="0" smtClean="0"/>
            </a:br>
            <a:r>
              <a:rPr lang="ru-RU" sz="2000" dirty="0" smtClean="0"/>
              <a:t>(продолжение)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i="1" dirty="0" smtClean="0">
                <a:latin typeface="Times New Roman" pitchFamily="18" charset="0"/>
              </a:rPr>
              <a:t>дорожное хозяйство(дорожные фонды)</a:t>
            </a:r>
            <a:r>
              <a:rPr lang="ru-RU" sz="2800" b="1" i="1" dirty="0" smtClean="0">
                <a:latin typeface="Times New Roman" pitchFamily="18" charset="0"/>
              </a:rPr>
              <a:t>-</a:t>
            </a:r>
            <a:r>
              <a:rPr lang="ru-RU" sz="2400" i="1" dirty="0" smtClean="0">
                <a:latin typeface="Times New Roman" pitchFamily="18" charset="0"/>
              </a:rPr>
              <a:t>содержание</a:t>
            </a:r>
            <a:r>
              <a:rPr lang="ru-RU" sz="3600" i="1" dirty="0" smtClean="0">
                <a:latin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</a:rPr>
              <a:t>и ремонт дорог населенного пункта при плане  526,000 </a:t>
            </a:r>
            <a:r>
              <a:rPr lang="ru-RU" sz="2400" i="1" dirty="0" err="1" smtClean="0">
                <a:latin typeface="Times New Roman" pitchFamily="18" charset="0"/>
              </a:rPr>
              <a:t>тыс.руб</a:t>
            </a:r>
            <a:r>
              <a:rPr lang="ru-RU" sz="2400" i="1" dirty="0" smtClean="0">
                <a:latin typeface="Times New Roman" pitchFamily="18" charset="0"/>
              </a:rPr>
              <a:t>.  исполнено  99,7 % в сумме 524,394 </a:t>
            </a:r>
            <a:r>
              <a:rPr lang="ru-RU" sz="2400" i="1" dirty="0" err="1" smtClean="0">
                <a:latin typeface="Times New Roman" pitchFamily="18" charset="0"/>
              </a:rPr>
              <a:t>тыс.руб</a:t>
            </a:r>
            <a:r>
              <a:rPr lang="ru-RU" sz="2400" i="1" dirty="0" smtClean="0">
                <a:latin typeface="Times New Roman" pitchFamily="18" charset="0"/>
              </a:rPr>
              <a:t>. из них : 435,096 </a:t>
            </a:r>
            <a:r>
              <a:rPr lang="ru-RU" sz="2400" i="1" dirty="0" err="1" smtClean="0">
                <a:latin typeface="Times New Roman" pitchFamily="18" charset="0"/>
              </a:rPr>
              <a:t>тыс.руб</a:t>
            </a:r>
            <a:r>
              <a:rPr lang="ru-RU" sz="2400" i="1" dirty="0" smtClean="0">
                <a:latin typeface="Times New Roman" pitchFamily="18" charset="0"/>
              </a:rPr>
              <a:t>. - на ремонт дорог по МП «Комплексное развитие систем транспортной инфраструктуры на территории Новоникольского сельского поселения на 2017-2033 гг.», и 89,298 </a:t>
            </a:r>
            <a:r>
              <a:rPr lang="ru-RU" sz="2400" i="1" dirty="0" err="1" smtClean="0">
                <a:latin typeface="Times New Roman" pitchFamily="18" charset="0"/>
              </a:rPr>
              <a:t>тыс.руб</a:t>
            </a:r>
            <a:r>
              <a:rPr lang="ru-RU" sz="2400" i="1" dirty="0" smtClean="0">
                <a:latin typeface="Times New Roman" pitchFamily="18" charset="0"/>
              </a:rPr>
              <a:t>.- на содержание дорог по этой же программе при плане 90,000,0 </a:t>
            </a:r>
            <a:r>
              <a:rPr lang="ru-RU" sz="2400" i="1" dirty="0" err="1" smtClean="0">
                <a:latin typeface="Times New Roman" pitchFamily="18" charset="0"/>
              </a:rPr>
              <a:t>тыс.руб</a:t>
            </a:r>
            <a:r>
              <a:rPr lang="ru-RU" sz="2400" i="1" dirty="0" smtClean="0">
                <a:latin typeface="Times New Roman" pitchFamily="18" charset="0"/>
              </a:rPr>
              <a:t>. исполнение  99,8% 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i="1" dirty="0" smtClean="0">
                <a:latin typeface="Times New Roman" pitchFamily="18" charset="0"/>
              </a:rPr>
              <a:t>Связь и информатика исполнена на 100 % в сумме 89,400 </a:t>
            </a:r>
            <a:r>
              <a:rPr lang="ru-RU" sz="2400" i="1" dirty="0" err="1" smtClean="0">
                <a:latin typeface="Times New Roman" pitchFamily="18" charset="0"/>
              </a:rPr>
              <a:t>тыс.руб.за</a:t>
            </a:r>
            <a:r>
              <a:rPr lang="ru-RU" sz="2400" i="1" dirty="0" smtClean="0">
                <a:latin typeface="Times New Roman" pitchFamily="18" charset="0"/>
              </a:rPr>
              <a:t> счет средств районного бюджета.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400" i="1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i="1" dirty="0" smtClean="0">
                <a:latin typeface="Times New Roman" pitchFamily="18" charset="0"/>
              </a:rPr>
              <a:t>   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1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i="1" smtClean="0"/>
              <a:t>« Коммунальное хозяйство</a:t>
            </a:r>
            <a:r>
              <a:rPr lang="ru-RU" sz="4000" b="1" i="1" smtClean="0"/>
              <a:t>»</a:t>
            </a:r>
            <a:r>
              <a:rPr lang="ru-RU" sz="4000" smtClean="0"/>
              <a:t> 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692150"/>
            <a:ext cx="8713787" cy="59769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dirty="0" smtClean="0">
                <a:latin typeface="Times New Roman" pitchFamily="18" charset="0"/>
              </a:rPr>
              <a:t>       Исполнение бюджета по подразделу 0502 составило 100%, в сумме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dirty="0" smtClean="0">
                <a:latin typeface="Times New Roman" pitchFamily="18" charset="0"/>
              </a:rPr>
              <a:t>     12 882,391тыс.рублей, при плане 12 882,391тыс.рублей. </a:t>
            </a:r>
            <a:endParaRPr lang="ru-RU" sz="1800" i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latin typeface="Times New Roman" pitchFamily="18" charset="0"/>
              </a:rPr>
              <a:t>профинансированы мероприятия МП «</a:t>
            </a:r>
            <a:r>
              <a:rPr lang="ru-RU" sz="1800" i="1" dirty="0" smtClean="0">
                <a:latin typeface="Times New Roman" pitchFamily="18" charset="0"/>
              </a:rPr>
              <a:t>Социальное развитие сел Александровского района на 2017-2021 годы и на плановый период до 2025 года</a:t>
            </a:r>
            <a:r>
              <a:rPr lang="ru-RU" sz="1800" dirty="0" smtClean="0">
                <a:latin typeface="Times New Roman" pitchFamily="18" charset="0"/>
              </a:rPr>
              <a:t>»:</a:t>
            </a:r>
          </a:p>
          <a:p>
            <a:pPr>
              <a:lnSpc>
                <a:spcPct val="80000"/>
              </a:lnSpc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Муниципальному унитарному предприятию «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Комсервис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 Александровского района Томской области были направлены средства на осуществление уставной деятельности, в том числе: </a:t>
            </a:r>
          </a:p>
          <a:p>
            <a:pPr>
              <a:lnSpc>
                <a:spcPct val="80000"/>
              </a:lnSpc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субсидия на компенсацию расходов по организации электроснабжения от дизельных электростанций в размере 4 781,136тыс.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руб.,в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том числе 0,7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софинансирование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района;</a:t>
            </a:r>
          </a:p>
          <a:p>
            <a:pPr>
              <a:lnSpc>
                <a:spcPct val="80000"/>
              </a:lnSpc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субсидия на досрочный завоз угля в размере 2 059,287тыс. руб.;</a:t>
            </a:r>
          </a:p>
          <a:p>
            <a:pPr>
              <a:lnSpc>
                <a:spcPct val="80000"/>
              </a:lnSpc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-субсидия на завоз топлива для организации электроснабжением  населенных пунктов от дизельных электростанций  5 565,432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субсидия на капитальный ремонт дизельного генератора  АД100-Т400-2РМ13 </a:t>
            </a:r>
          </a:p>
          <a:p>
            <a:pPr>
              <a:lnSpc>
                <a:spcPct val="80000"/>
              </a:lnSpc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69,580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  <a:defRPr/>
            </a:pPr>
            <a:r>
              <a:rPr lang="ru-RU" sz="1400" b="1" dirty="0" smtClean="0"/>
              <a:t>На техническое обслуживание станции подготовки питьевой воды  111,073 </a:t>
            </a:r>
            <a:r>
              <a:rPr lang="ru-RU" sz="1400" b="1" dirty="0" err="1" smtClean="0"/>
              <a:t>тыс.руб</a:t>
            </a:r>
            <a:endParaRPr lang="ru-RU" sz="1400" b="1" dirty="0" smtClean="0"/>
          </a:p>
          <a:p>
            <a:pPr>
              <a:lnSpc>
                <a:spcPct val="80000"/>
              </a:lnSpc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выделены средства на проведение мероприятий по обеспечению населения чистой водой в размере 165,0 тыс. руб.;</a:t>
            </a:r>
          </a:p>
          <a:p>
            <a:pPr>
              <a:lnSpc>
                <a:spcPct val="80000"/>
              </a:lnSpc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-выделены средства по обеспечению доступа к воде питьевого качества в размере 28,670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Межбюджетные трансферты на сбор и утилизацию твердых коммунальных отходов 92,0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-выделены средства на  поставку товаров для ремонта  10,211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i="1" smtClean="0"/>
              <a:t>Благоустройство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/>
              <a:t>Расходы составили 305,840тыс.руб. при плановых назначениях 305,840тыс.руб., процент исполнения 100%, в том числе: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/>
              <a:t>расходы на освещение улиц в сумме 98,840 </a:t>
            </a:r>
            <a:r>
              <a:rPr lang="ru-RU" sz="2800" dirty="0" err="1" smtClean="0"/>
              <a:t>тыс.руб</a:t>
            </a:r>
            <a:r>
              <a:rPr lang="ru-RU" sz="28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/>
              <a:t>Капитальный ремонт тротуара в размере 207,000 тыс. руб. за счет средств местного бюджета.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smtClean="0"/>
              <a:t>«Культура  и кинематография »</a:t>
            </a:r>
            <a:r>
              <a:rPr lang="ru-RU" sz="4800" smtClean="0"/>
              <a:t> 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</a:rPr>
              <a:t>Предусмотренные  в бюджете поселения межбюджетные трансферты  переданы  в полном объеме  бюджету МО «Александровский район» на содержание МКУ «КЦ «Досуг» в сумме   1 504,300 </a:t>
            </a:r>
            <a:r>
              <a:rPr lang="ru-RU" dirty="0" err="1" smtClean="0">
                <a:latin typeface="Times New Roman" pitchFamily="18" charset="0"/>
              </a:rPr>
              <a:t>тыс.рублей</a:t>
            </a:r>
            <a:r>
              <a:rPr lang="ru-RU" dirty="0" smtClean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01025" cy="865188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i="1" smtClean="0">
                <a:latin typeface="Times New Roman" pitchFamily="18" charset="0"/>
              </a:rPr>
              <a:t>Основные понятия применяемые в рамках настоящего бюджета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540750" cy="54721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>
                <a:latin typeface="Shruti" pitchFamily="34" charset="0"/>
              </a:rPr>
              <a:t>Бюджет</a:t>
            </a:r>
            <a:r>
              <a:rPr lang="ru-RU" sz="1600" smtClean="0">
                <a:latin typeface="Shruti" pitchFamily="34" charset="0"/>
              </a:rPr>
              <a:t>- </a:t>
            </a:r>
            <a:r>
              <a:rPr lang="ru-RU" sz="1600" i="1" smtClean="0">
                <a:latin typeface="Shruti" pitchFamily="34" charset="0"/>
              </a:rPr>
              <a:t>это форма образования и расходования денежных средств предназначенных для финансового обеспечения задач и функций государства и органов местного самоуправления</a:t>
            </a:r>
            <a:r>
              <a:rPr lang="ru-RU" sz="1600" smtClean="0">
                <a:latin typeface="Shruti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>
                <a:latin typeface="Shruti" pitchFamily="34" charset="0"/>
              </a:rPr>
              <a:t>Отчет об исполнении бюджета</a:t>
            </a:r>
            <a:r>
              <a:rPr lang="ru-RU" sz="1600" smtClean="0">
                <a:latin typeface="Shruti" pitchFamily="34" charset="0"/>
              </a:rPr>
              <a:t> -  </a:t>
            </a:r>
            <a:r>
              <a:rPr lang="ru-RU" sz="1600" i="1" smtClean="0">
                <a:latin typeface="Shruti" pitchFamily="34" charset="0"/>
              </a:rPr>
              <a:t>форма контроля за исполнением бюджета с указанием общего объема доходов ,расходов и дефицита (профицита) бюджета.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>
                <a:latin typeface="Shruti" pitchFamily="34" charset="0"/>
              </a:rPr>
              <a:t>Доходы бюджета-</a:t>
            </a:r>
            <a:r>
              <a:rPr lang="ru-RU" sz="1600" smtClean="0">
                <a:latin typeface="Shruti" pitchFamily="34" charset="0"/>
              </a:rPr>
              <a:t> </a:t>
            </a:r>
            <a:r>
              <a:rPr lang="ru-RU" sz="1600" i="1" smtClean="0">
                <a:latin typeface="Shruti" pitchFamily="34" charset="0"/>
              </a:rPr>
              <a:t>это поступающие в бюджет денежные средства в виде сборов, иных платежей и средств финансовой помощи.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>
                <a:latin typeface="Shruti" pitchFamily="34" charset="0"/>
              </a:rPr>
              <a:t>Расходы бюджета-</a:t>
            </a:r>
            <a:r>
              <a:rPr lang="ru-RU" sz="1600" smtClean="0">
                <a:latin typeface="Shruti" pitchFamily="34" charset="0"/>
              </a:rPr>
              <a:t> </a:t>
            </a:r>
            <a:r>
              <a:rPr lang="ru-RU" sz="1600" i="1" smtClean="0">
                <a:latin typeface="Shruti" pitchFamily="34" charset="0"/>
              </a:rPr>
              <a:t>это выплачиваемые из бюджета денежные средства в целях обеспечения задач и функций государства и органов местного самоуправления</a:t>
            </a:r>
            <a:r>
              <a:rPr lang="ru-RU" sz="1600" smtClean="0">
                <a:latin typeface="Shruti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>
                <a:latin typeface="Shruti" pitchFamily="34" charset="0"/>
              </a:rPr>
              <a:t>Дефицит бюджета-</a:t>
            </a:r>
            <a:r>
              <a:rPr lang="ru-RU" sz="1600" smtClean="0">
                <a:latin typeface="Shruti" pitchFamily="34" charset="0"/>
              </a:rPr>
              <a:t> превышение расходов бюджета на его доходами.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>
                <a:latin typeface="Shruti" pitchFamily="34" charset="0"/>
              </a:rPr>
              <a:t>Профицит бюджета-</a:t>
            </a:r>
            <a:r>
              <a:rPr lang="ru-RU" sz="1600" smtClean="0">
                <a:latin typeface="Shruti" pitchFamily="34" charset="0"/>
              </a:rPr>
              <a:t> </a:t>
            </a:r>
            <a:r>
              <a:rPr lang="ru-RU" sz="1600" i="1" smtClean="0">
                <a:latin typeface="Shruti" pitchFamily="34" charset="0"/>
              </a:rPr>
              <a:t>превышение доходов бюджета над его расходами.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>
                <a:latin typeface="Shruti" pitchFamily="34" charset="0"/>
              </a:rPr>
              <a:t>Дотации </a:t>
            </a:r>
            <a:r>
              <a:rPr lang="ru-RU" sz="1600" smtClean="0">
                <a:latin typeface="Shruti" pitchFamily="34" charset="0"/>
              </a:rPr>
              <a:t>–</a:t>
            </a:r>
            <a:r>
              <a:rPr lang="ru-RU" sz="1600" i="1" smtClean="0">
                <a:latin typeface="Shruti" pitchFamily="34" charset="0"/>
              </a:rPr>
              <a:t>денежные средства предоставляемые на безвозмездной и безвозвратной основе при недостаточности собственных доходов.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>
                <a:latin typeface="Shruti" pitchFamily="34" charset="0"/>
              </a:rPr>
              <a:t>Субсидии</a:t>
            </a:r>
            <a:r>
              <a:rPr lang="ru-RU" sz="1600" smtClean="0">
                <a:latin typeface="Shruti" pitchFamily="34" charset="0"/>
              </a:rPr>
              <a:t> –</a:t>
            </a:r>
            <a:r>
              <a:rPr lang="ru-RU" sz="1600" i="1" smtClean="0">
                <a:latin typeface="Shruti" pitchFamily="34" charset="0"/>
              </a:rPr>
              <a:t>средства предоставляемые из бюджета одного уровня ,бюджету другого уровня на софинансирование расходных обязательств органов государственной власти , органов местного самоуправления, возникающих при выполнении ими своих полномочий.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>
                <a:latin typeface="Shruti" pitchFamily="34" charset="0"/>
              </a:rPr>
              <a:t>Субвенции</a:t>
            </a:r>
            <a:r>
              <a:rPr lang="ru-RU" sz="1600" smtClean="0">
                <a:latin typeface="Shruti" pitchFamily="34" charset="0"/>
              </a:rPr>
              <a:t> – </a:t>
            </a:r>
            <a:r>
              <a:rPr lang="ru-RU" sz="1600" i="1" smtClean="0">
                <a:latin typeface="Shruti" pitchFamily="34" charset="0"/>
              </a:rPr>
              <a:t>средства предоставляемые из федерального либо регионального бюджета на исполнение переданных государственных полномочий соответствующим органам местного самоуправления.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>
                <a:latin typeface="Shruti" pitchFamily="34" charset="0"/>
              </a:rPr>
              <a:t>Межбюджетные трансферты</a:t>
            </a:r>
            <a:r>
              <a:rPr lang="ru-RU" sz="1600" smtClean="0">
                <a:latin typeface="Shruti" pitchFamily="34" charset="0"/>
              </a:rPr>
              <a:t> – </a:t>
            </a:r>
            <a:r>
              <a:rPr lang="ru-RU" sz="1600" i="1" smtClean="0">
                <a:latin typeface="Shruti" pitchFamily="34" charset="0"/>
              </a:rPr>
              <a:t>средства предоставляемые одним бюджетом бюджетной системы РФ другому бюджету бюджетной системы РФ</a:t>
            </a:r>
            <a:r>
              <a:rPr lang="ru-RU" sz="1600" i="1" smtClean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b="1" i="1" smtClean="0"/>
              <a:t>«Социальная политика»</a:t>
            </a:r>
            <a:r>
              <a:rPr lang="ru-RU" smtClean="0"/>
              <a:t> 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</a:rPr>
              <a:t>Средства МП« Социальная поддержка населения Новоникольского  сельского  поселения   на  2023-2025 </a:t>
            </a:r>
            <a:r>
              <a:rPr lang="ru-RU" dirty="0" err="1" smtClean="0">
                <a:latin typeface="Times New Roman" pitchFamily="18" charset="0"/>
              </a:rPr>
              <a:t>г.г</a:t>
            </a:r>
            <a:r>
              <a:rPr lang="ru-RU" dirty="0" smtClean="0">
                <a:latin typeface="Times New Roman" pitchFamily="18" charset="0"/>
              </a:rPr>
              <a:t>.</a:t>
            </a:r>
            <a:r>
              <a:rPr lang="ru-RU" b="1" dirty="0" smtClean="0">
                <a:latin typeface="Times New Roman" pitchFamily="18" charset="0"/>
              </a:rPr>
              <a:t>» </a:t>
            </a:r>
            <a:r>
              <a:rPr lang="ru-RU" dirty="0" smtClean="0">
                <a:latin typeface="Times New Roman" pitchFamily="18" charset="0"/>
              </a:rPr>
              <a:t>освоены на 100% при плановых назначениях в сумме 16,365 </a:t>
            </a:r>
            <a:r>
              <a:rPr lang="ru-RU" dirty="0" err="1" smtClean="0">
                <a:latin typeface="Times New Roman" pitchFamily="18" charset="0"/>
              </a:rPr>
              <a:t>тыс</a:t>
            </a:r>
            <a:r>
              <a:rPr lang="ru-RU" dirty="0" smtClean="0">
                <a:latin typeface="Times New Roman" pitchFamily="18" charset="0"/>
              </a:rPr>
              <a:t> руб. исполнено 16,365 </a:t>
            </a:r>
            <a:r>
              <a:rPr lang="ru-RU" dirty="0" err="1" smtClean="0">
                <a:latin typeface="Times New Roman" pitchFamily="18" charset="0"/>
              </a:rPr>
              <a:t>тыс.руб</a:t>
            </a:r>
            <a:r>
              <a:rPr lang="ru-RU" dirty="0" smtClean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smtClean="0"/>
              <a:t>«Физическая культура и спорт»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Расходы осуществлялись в виде перечисления МБТ на выполнение полномочий по спорту и молодежной политике в соответствии с заключенным Соглашением и составляли 17,000 тыс.руб. при плановых назначениях 17,000 тыс.руб.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i="1" smtClean="0">
                <a:latin typeface="Times New Roman" pitchFamily="18" charset="0"/>
              </a:rPr>
              <a:t>Правовое регулирование исполнения бюджета поселения на муниципальном уровне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276475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latin typeface="Times New Roman" pitchFamily="18" charset="0"/>
              </a:rPr>
              <a:t> Бюджет поселения на 2023 год, утвержден Решением Совета Новоникольского сельского поселения   от 27 декабря 2022 года № 17.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12" dur="indefinite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allAtOnce"/>
      <p:bldP spid="72707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b="1" i="1" smtClean="0">
                <a:latin typeface="Times New Roman" pitchFamily="18" charset="0"/>
              </a:rPr>
              <a:t>Исполнение основных параметров бюджета поселения</a:t>
            </a:r>
          </a:p>
        </p:txBody>
      </p:sp>
      <p:graphicFrame>
        <p:nvGraphicFramePr>
          <p:cNvPr id="81968" name="Group 48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229600" cy="3916363"/>
        </p:xfrm>
        <a:graphic>
          <a:graphicData uri="http://schemas.openxmlformats.org/drawingml/2006/table">
            <a:tbl>
              <a:tblPr/>
              <a:tblGrid>
                <a:gridCol w="2459038"/>
                <a:gridCol w="2016125"/>
                <a:gridCol w="2160587"/>
                <a:gridCol w="1593850"/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Запланировано, 2023 год ,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тыс.руб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Исполнено, 2023 год,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тыс.руб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% исполнения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Доходы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21 832,083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21 856,162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100,1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Расходы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21 987,083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21 894,111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99,6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Дефицит(-) Профицит(+)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155,000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37,949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24,4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44538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i="1" smtClean="0">
                <a:latin typeface="Times New Roman" pitchFamily="18" charset="0"/>
              </a:rPr>
              <a:t>Исполнение доходов бюджета поселения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</a:rPr>
              <a:t>Первоначально утвержденный бюджет по доходам – 14 396,567 </a:t>
            </a:r>
            <a:r>
              <a:rPr lang="ru-RU" dirty="0" err="1" smtClean="0">
                <a:latin typeface="Times New Roman" pitchFamily="18" charset="0"/>
              </a:rPr>
              <a:t>тыс.руб</a:t>
            </a:r>
            <a:r>
              <a:rPr lang="ru-RU" dirty="0" smtClean="0">
                <a:latin typeface="Times New Roman" pitchFamily="18" charset="0"/>
              </a:rPr>
              <a:t>.</a:t>
            </a:r>
          </a:p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</a:rPr>
              <a:t>Исполнено  – 21 856,162 </a:t>
            </a:r>
            <a:r>
              <a:rPr lang="ru-RU" dirty="0" err="1" smtClean="0">
                <a:latin typeface="Times New Roman" pitchFamily="18" charset="0"/>
              </a:rPr>
              <a:t>тыс.руб</a:t>
            </a:r>
            <a:r>
              <a:rPr lang="ru-RU" dirty="0" smtClean="0">
                <a:latin typeface="Times New Roman" pitchFamily="18" charset="0"/>
              </a:rPr>
              <a:t>.</a:t>
            </a:r>
          </a:p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</a:rPr>
              <a:t>Отклонения – +7 459,595 </a:t>
            </a:r>
            <a:r>
              <a:rPr lang="ru-RU" dirty="0" err="1" smtClean="0">
                <a:latin typeface="Times New Roman" pitchFamily="18" charset="0"/>
              </a:rPr>
              <a:t>тыс.руб</a:t>
            </a:r>
            <a:r>
              <a:rPr lang="ru-RU" dirty="0" smtClean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007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i="1" smtClean="0">
                <a:latin typeface="Times New Roman" pitchFamily="18" charset="0"/>
              </a:rPr>
              <a:t>Исполнение доходов бюджета поселения по источникам доходов</a:t>
            </a:r>
          </a:p>
        </p:txBody>
      </p:sp>
      <p:graphicFrame>
        <p:nvGraphicFramePr>
          <p:cNvPr id="7225" name="Group 57"/>
          <p:cNvGraphicFramePr>
            <a:graphicFrameLocks noGrp="1"/>
          </p:cNvGraphicFramePr>
          <p:nvPr>
            <p:ph idx="1"/>
          </p:nvPr>
        </p:nvGraphicFramePr>
        <p:xfrm>
          <a:off x="457200" y="1125538"/>
          <a:ext cx="8229600" cy="4873626"/>
        </p:xfrm>
        <a:graphic>
          <a:graphicData uri="http://schemas.openxmlformats.org/drawingml/2006/table">
            <a:tbl>
              <a:tblPr/>
              <a:tblGrid>
                <a:gridCol w="1882775"/>
                <a:gridCol w="1409700"/>
                <a:gridCol w="1644650"/>
                <a:gridCol w="1646238"/>
                <a:gridCol w="1646237"/>
              </a:tblGrid>
              <a:tr h="158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Уточненные назначения  на 2023г.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  <a:b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за 2023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% исполнения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Уд. вес в общей сумме доходов, 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Налоговые доходы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813,685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837,764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102,9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Неналоговые доходы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15,00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Безвозмездные поступления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Возврат ост.прош.лет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Дефицит , профицит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21 003,398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30,000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155,000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21 003,398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30,000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37,949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24,4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95,4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Итого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21 832,083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21 856,162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100,2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0075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i="1" smtClean="0"/>
              <a:t>Налоговые доходы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11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 smtClean="0">
                <a:latin typeface="Times New Roman" pitchFamily="18" charset="0"/>
              </a:rPr>
              <a:t>налог на доходы физических лиц</a:t>
            </a:r>
            <a:r>
              <a:rPr lang="ru-RU" sz="2400" dirty="0" smtClean="0">
                <a:latin typeface="Times New Roman" pitchFamily="18" charset="0"/>
              </a:rPr>
              <a:t>     исполнен  на 92,1 % (план –272,685 тыс. руб., исполнено – 251,223 тыс. руб.). 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 smtClean="0">
                <a:latin typeface="Times New Roman" pitchFamily="18" charset="0"/>
              </a:rPr>
              <a:t>акцизы по подакцизным товарам</a:t>
            </a:r>
            <a:r>
              <a:rPr lang="ru-RU" sz="2400" dirty="0" smtClean="0">
                <a:latin typeface="Times New Roman" pitchFamily="18" charset="0"/>
              </a:rPr>
              <a:t> исполнены на 110,0%( план – 526,0 </a:t>
            </a:r>
            <a:r>
              <a:rPr lang="ru-RU" sz="2400" dirty="0" err="1" smtClean="0">
                <a:latin typeface="Times New Roman" pitchFamily="18" charset="0"/>
              </a:rPr>
              <a:t>тыс.руб</a:t>
            </a:r>
            <a:r>
              <a:rPr lang="ru-RU" sz="2400" dirty="0" smtClean="0">
                <a:latin typeface="Times New Roman" pitchFamily="18" charset="0"/>
              </a:rPr>
              <a:t>., исполнено -578,606 </a:t>
            </a:r>
            <a:r>
              <a:rPr lang="ru-RU" sz="2400" dirty="0" err="1" smtClean="0">
                <a:latin typeface="Times New Roman" pitchFamily="18" charset="0"/>
              </a:rPr>
              <a:t>тыс.руб</a:t>
            </a:r>
            <a:r>
              <a:rPr lang="ru-RU" sz="2400" dirty="0" smtClean="0">
                <a:latin typeface="Times New Roman" pitchFamily="18" charset="0"/>
              </a:rPr>
              <a:t>.) . 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</a:rPr>
              <a:t>налог на имущество физических лиц</a:t>
            </a:r>
            <a:r>
              <a:rPr lang="ru-RU" sz="2400" dirty="0" smtClean="0">
                <a:latin typeface="Times New Roman" pitchFamily="18" charset="0"/>
              </a:rPr>
              <a:t>  исполнен  на -66,9 % (план – 5,000тыс. руб., исполнено – -3,344 тыс. руб.).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 smtClean="0">
                <a:latin typeface="Times New Roman" pitchFamily="18" charset="0"/>
              </a:rPr>
              <a:t>земельный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</a:rPr>
              <a:t>налог </a:t>
            </a:r>
            <a:r>
              <a:rPr lang="ru-RU" sz="2400" dirty="0" smtClean="0">
                <a:latin typeface="Times New Roman" pitchFamily="18" charset="0"/>
              </a:rPr>
              <a:t>исполнен на 33,3 % (план – 6,0 тыс. руб., исполнено – 2,0 тыс. руб.).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 smtClean="0">
                <a:latin typeface="Times New Roman" pitchFamily="18" charset="0"/>
              </a:rPr>
              <a:t>государственная пошлина</a:t>
            </a:r>
            <a:r>
              <a:rPr lang="ru-RU" sz="2400" dirty="0" smtClean="0">
                <a:latin typeface="Times New Roman" pitchFamily="18" charset="0"/>
              </a:rPr>
              <a:t> при плане 4,0 тыс. руб. в бюджет поступило  2,590 </a:t>
            </a:r>
            <a:r>
              <a:rPr lang="ru-RU" sz="2400" dirty="0" err="1" smtClean="0">
                <a:latin typeface="Times New Roman" pitchFamily="18" charset="0"/>
              </a:rPr>
              <a:t>тыс.рублей</a:t>
            </a:r>
            <a:r>
              <a:rPr lang="ru-RU" sz="2400" dirty="0" smtClean="0">
                <a:latin typeface="Times New Roman" pitchFamily="18" charset="0"/>
              </a:rPr>
              <a:t>   Исполнение составило 51,3 %. </a:t>
            </a:r>
            <a:r>
              <a:rPr lang="ru-RU" sz="2000" dirty="0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04813"/>
            <a:ext cx="8229600" cy="627062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i="1" smtClean="0">
                <a:latin typeface="Times New Roman" pitchFamily="18" charset="0"/>
              </a:rPr>
              <a:t>Неналоговые доходы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18487" cy="3889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dirty="0" smtClean="0">
                <a:latin typeface="Times New Roman" pitchFamily="18" charset="0"/>
              </a:rPr>
              <a:t>     Доходы от использования имущества, находящегося в государственной и муниципальной собственности</a:t>
            </a:r>
            <a:r>
              <a:rPr lang="ru-RU" sz="2800" dirty="0" smtClean="0">
                <a:latin typeface="Times New Roman" pitchFamily="18" charset="0"/>
              </a:rPr>
              <a:t> исполнены на 100 % (план – 15,0 тыс. руб., исполнено – 15,0 тыс. руб.):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i="1" dirty="0" smtClean="0">
                <a:latin typeface="Times New Roman" pitchFamily="18" charset="0"/>
              </a:rPr>
              <a:t>-  прочие поступления (</a:t>
            </a:r>
            <a:r>
              <a:rPr lang="ru-RU" sz="2800" i="1" dirty="0" err="1" smtClean="0">
                <a:latin typeface="Times New Roman" pitchFamily="18" charset="0"/>
              </a:rPr>
              <a:t>найм</a:t>
            </a:r>
            <a:r>
              <a:rPr lang="ru-RU" sz="2800" i="1" dirty="0" smtClean="0">
                <a:latin typeface="Times New Roman" pitchFamily="18" charset="0"/>
              </a:rPr>
              <a:t> жилья ) исполнение  составило 100% или 15,0 </a:t>
            </a:r>
            <a:r>
              <a:rPr lang="ru-RU" sz="2800" i="1" dirty="0" err="1" smtClean="0">
                <a:latin typeface="Times New Roman" pitchFamily="18" charset="0"/>
              </a:rPr>
              <a:t>тыс.рублей</a:t>
            </a:r>
            <a:r>
              <a:rPr lang="ru-RU" sz="2800" i="1" dirty="0" smtClean="0">
                <a:latin typeface="Times New Roman" pitchFamily="18" charset="0"/>
              </a:rPr>
              <a:t>, при плановых назначениях в сумме 15,0 </a:t>
            </a:r>
            <a:r>
              <a:rPr lang="ru-RU" sz="2800" i="1" dirty="0" err="1" smtClean="0">
                <a:latin typeface="Times New Roman" pitchFamily="18" charset="0"/>
              </a:rPr>
              <a:t>тыс.рублей</a:t>
            </a:r>
            <a:r>
              <a:rPr lang="ru-RU" sz="2800" i="1" dirty="0" smtClean="0">
                <a:latin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b="1" i="1" smtClean="0">
                <a:latin typeface="Times New Roman" pitchFamily="18" charset="0"/>
              </a:rPr>
              <a:t>Безвозмездные поступления в бюджет поселения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latin typeface="Times New Roman" pitchFamily="18" charset="0"/>
              </a:rPr>
              <a:t>   Безвозмездные поступления</a:t>
            </a:r>
            <a:r>
              <a:rPr lang="ru-RU" dirty="0" smtClean="0">
                <a:latin typeface="Times New Roman" pitchFamily="18" charset="0"/>
              </a:rPr>
              <a:t>  от </a:t>
            </a:r>
            <a:r>
              <a:rPr lang="ru-RU" sz="2400" dirty="0" smtClean="0">
                <a:latin typeface="Times New Roman" pitchFamily="18" charset="0"/>
              </a:rPr>
              <a:t>вышестоящего бюджета  исполнены на  100 %( план 21 003,398 </a:t>
            </a:r>
            <a:r>
              <a:rPr lang="ru-RU" sz="2400" dirty="0" err="1" smtClean="0">
                <a:latin typeface="Times New Roman" pitchFamily="18" charset="0"/>
              </a:rPr>
              <a:t>тыс.рублей</a:t>
            </a:r>
            <a:r>
              <a:rPr lang="ru-RU" sz="2400" dirty="0" smtClean="0">
                <a:latin typeface="Times New Roman" pitchFamily="18" charset="0"/>
              </a:rPr>
              <a:t>, поступило – 21 003,398 </a:t>
            </a:r>
            <a:r>
              <a:rPr lang="ru-RU" sz="2400" dirty="0" err="1" smtClean="0">
                <a:latin typeface="Times New Roman" pitchFamily="18" charset="0"/>
              </a:rPr>
              <a:t>тыс.рублей</a:t>
            </a:r>
            <a:r>
              <a:rPr lang="ru-RU" sz="2400" dirty="0" smtClean="0">
                <a:latin typeface="Times New Roman" pitchFamily="18" charset="0"/>
              </a:rPr>
              <a:t>) из них :</a:t>
            </a:r>
            <a:endParaRPr lang="ru-RU" sz="2400" b="1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ru-RU" sz="2400" b="1" dirty="0" smtClean="0">
                <a:latin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</a:rPr>
              <a:t> дотации</a:t>
            </a:r>
            <a:r>
              <a:rPr lang="ru-RU" sz="2400" b="1" dirty="0" smtClean="0">
                <a:latin typeface="Times New Roman" pitchFamily="18" charset="0"/>
              </a:rPr>
              <a:t> -</a:t>
            </a:r>
            <a:r>
              <a:rPr lang="ru-RU" sz="2400" dirty="0" smtClean="0">
                <a:latin typeface="Times New Roman" pitchFamily="18" charset="0"/>
              </a:rPr>
              <a:t>100% ( план – 6 117,135 </a:t>
            </a:r>
            <a:r>
              <a:rPr lang="ru-RU" sz="2400" dirty="0" err="1" smtClean="0">
                <a:latin typeface="Times New Roman" pitchFamily="18" charset="0"/>
              </a:rPr>
              <a:t>тыс.руб</a:t>
            </a:r>
            <a:r>
              <a:rPr lang="ru-RU" sz="2400" dirty="0" smtClean="0">
                <a:latin typeface="Times New Roman" pitchFamily="18" charset="0"/>
              </a:rPr>
              <a:t>. поступило –  </a:t>
            </a:r>
            <a:r>
              <a:rPr lang="ru-RU" sz="2400" dirty="0">
                <a:solidFill>
                  <a:srgbClr val="FFFFFF"/>
                </a:solidFill>
                <a:latin typeface="Times New Roman" pitchFamily="18" charset="0"/>
              </a:rPr>
              <a:t>6 117,135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тыс.руб</a:t>
            </a:r>
            <a:r>
              <a:rPr lang="ru-RU" sz="2400" dirty="0" smtClean="0">
                <a:latin typeface="Times New Roman" pitchFamily="18" charset="0"/>
              </a:rPr>
              <a:t>.);</a:t>
            </a:r>
          </a:p>
          <a:p>
            <a:pPr eaLnBrk="1" hangingPunct="1">
              <a:defRPr/>
            </a:pPr>
            <a:r>
              <a:rPr lang="ru-RU" sz="2400" dirty="0" smtClean="0">
                <a:latin typeface="Times New Roman" pitchFamily="18" charset="0"/>
              </a:rPr>
              <a:t>-субвенция-100% ( план- 195,700 </a:t>
            </a:r>
            <a:r>
              <a:rPr lang="ru-RU" sz="2400" dirty="0" err="1" smtClean="0">
                <a:latin typeface="Times New Roman" pitchFamily="18" charset="0"/>
              </a:rPr>
              <a:t>тыс.руб</a:t>
            </a:r>
            <a:r>
              <a:rPr lang="ru-RU" sz="2400" dirty="0" smtClean="0">
                <a:latin typeface="Times New Roman" pitchFamily="18" charset="0"/>
              </a:rPr>
              <a:t>. поступило – 195,700 </a:t>
            </a:r>
            <a:r>
              <a:rPr lang="ru-RU" sz="2400" dirty="0" err="1" smtClean="0">
                <a:latin typeface="Times New Roman" pitchFamily="18" charset="0"/>
              </a:rPr>
              <a:t>тыс.руб</a:t>
            </a:r>
            <a:r>
              <a:rPr lang="ru-RU" sz="2400" dirty="0" smtClean="0">
                <a:latin typeface="Times New Roman" pitchFamily="18" charset="0"/>
              </a:rPr>
              <a:t>.);</a:t>
            </a:r>
          </a:p>
          <a:p>
            <a:pPr eaLnBrk="1" hangingPunct="1">
              <a:defRPr/>
            </a:pPr>
            <a:r>
              <a:rPr lang="ru-RU" sz="2400" dirty="0" smtClean="0">
                <a:latin typeface="Times New Roman" pitchFamily="18" charset="0"/>
              </a:rPr>
              <a:t>- межбюджетные трансферты – 100 %,   (план- 14 720,563 </a:t>
            </a:r>
            <a:r>
              <a:rPr lang="ru-RU" sz="2400" dirty="0" err="1" smtClean="0">
                <a:latin typeface="Times New Roman" pitchFamily="18" charset="0"/>
              </a:rPr>
              <a:t>тыс.руб</a:t>
            </a:r>
            <a:r>
              <a:rPr lang="ru-RU" sz="2400" dirty="0" smtClean="0">
                <a:latin typeface="Times New Roman" pitchFamily="18" charset="0"/>
              </a:rPr>
              <a:t>. , поступило – </a:t>
            </a:r>
            <a:r>
              <a:rPr lang="ru-RU" sz="2400" dirty="0">
                <a:solidFill>
                  <a:srgbClr val="FFFFFF"/>
                </a:solidFill>
                <a:latin typeface="Times New Roman" pitchFamily="18" charset="0"/>
              </a:rPr>
              <a:t>14 720,563 </a:t>
            </a:r>
            <a:r>
              <a:rPr lang="ru-RU" sz="2400" dirty="0" err="1" smtClean="0">
                <a:latin typeface="Times New Roman" pitchFamily="18" charset="0"/>
              </a:rPr>
              <a:t>тыс.руб</a:t>
            </a:r>
            <a:r>
              <a:rPr lang="ru-RU" sz="2400" dirty="0" smtClean="0">
                <a:latin typeface="Times New Roman" pitchFamily="18" charset="0"/>
              </a:rPr>
              <a:t>.)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9005</TotalTime>
  <Words>1488</Words>
  <Application>Microsoft Office PowerPoint</Application>
  <PresentationFormat>Экран (4:3)</PresentationFormat>
  <Paragraphs>186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Times New Roman</vt:lpstr>
      <vt:lpstr>Arial</vt:lpstr>
      <vt:lpstr>Tahoma</vt:lpstr>
      <vt:lpstr>Wingdings</vt:lpstr>
      <vt:lpstr>Calibri</vt:lpstr>
      <vt:lpstr>Shruti</vt:lpstr>
      <vt:lpstr>Текстура</vt:lpstr>
      <vt:lpstr>Отчет об исполнении бюджета муниципального образования «Новоникольское  сельское поселение» за 2023 год</vt:lpstr>
      <vt:lpstr>Основные понятия применяемые в рамках настоящего бюджета</vt:lpstr>
      <vt:lpstr>Правовое регулирование исполнения бюджета поселения на муниципальном уровне</vt:lpstr>
      <vt:lpstr>Исполнение основных параметров бюджета поселения</vt:lpstr>
      <vt:lpstr>Исполнение доходов бюджета поселения</vt:lpstr>
      <vt:lpstr>Исполнение доходов бюджета поселения по источникам доходов</vt:lpstr>
      <vt:lpstr>Налоговые доходы</vt:lpstr>
      <vt:lpstr>Неналоговые доходы</vt:lpstr>
      <vt:lpstr>Безвозмездные поступления в бюджет поселения</vt:lpstr>
      <vt:lpstr>Исполнение расходов бюджета поселения</vt:lpstr>
      <vt:lpstr>Структура расходов бюджета поселения</vt:lpstr>
      <vt:lpstr>«Общегосударственные вопросы» </vt:lpstr>
      <vt:lpstr>« Национальная оборона» </vt:lpstr>
      <vt:lpstr>Национальная безопасность и правоохранительная деятельность</vt:lpstr>
      <vt:lpstr>«Национальная экономика» </vt:lpstr>
      <vt:lpstr>«Национальная экономика»  (продолжение)</vt:lpstr>
      <vt:lpstr>« Коммунальное хозяйство» </vt:lpstr>
      <vt:lpstr>Благоустройство</vt:lpstr>
      <vt:lpstr>«Культура  и кинематография » </vt:lpstr>
      <vt:lpstr>«Социальная политика» </vt:lpstr>
      <vt:lpstr>«Физическая культура и спорт»</vt:lpstr>
    </vt:vector>
  </TitlesOfParts>
  <Company>Администрация Лукашкин-Ярского сельского поселения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муниципального образования «Лукашкин-Ярское сельское поселение» за 2015 год</dc:title>
  <dc:creator>Общак</dc:creator>
  <cp:lastModifiedBy>AlpUfa</cp:lastModifiedBy>
  <cp:revision>217</cp:revision>
  <dcterms:created xsi:type="dcterms:W3CDTF">2016-07-21T08:12:09Z</dcterms:created>
  <dcterms:modified xsi:type="dcterms:W3CDTF">2024-05-17T11:29:18Z</dcterms:modified>
</cp:coreProperties>
</file>