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70" r:id="rId4"/>
    <p:sldId id="257" r:id="rId5"/>
    <p:sldId id="259" r:id="rId6"/>
    <p:sldId id="261" r:id="rId7"/>
    <p:sldId id="262" r:id="rId8"/>
    <p:sldId id="263" r:id="rId9"/>
    <p:sldId id="264" r:id="rId10"/>
    <p:sldId id="266" r:id="rId11"/>
    <p:sldId id="260" r:id="rId12"/>
    <p:sldId id="265" r:id="rId13"/>
    <p:sldId id="26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86491" autoAdjust="0"/>
  </p:normalViewPr>
  <p:slideViewPr>
    <p:cSldViewPr>
      <p:cViewPr>
        <p:scale>
          <a:sx n="97" d="100"/>
          <a:sy n="97" d="100"/>
        </p:scale>
        <p:origin x="-203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220421-31DA-45E3-9AF8-AB93D9A94934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CA70B6-CD04-4134-91A6-144F3E2C7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530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F9BC45-F7B9-4B67-93CA-D9E02DA53407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FA24BB-5685-4D3F-9A19-196A234561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955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50A187-D625-479D-84CF-578FF787B66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FA24BB-5685-4D3F-9A19-196A234561E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2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FA24BB-5685-4D3F-9A19-196A234561E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64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578BE-9190-4FAF-BDA7-30F385F7C899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54E5F9-F182-4782-B75A-54FBF515C2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497A2E-8A3C-4502-849F-BAD09CEE3186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32E9E-1BB5-46D2-B4A1-524323C2B2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578BE-9190-4FAF-BDA7-30F385F7C899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4E5F9-F182-4782-B75A-54FBF515C2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7C031F-18E1-45B9-8D09-3D647EE1231F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8E3FB5-9061-4CA8-B31D-5E35D5A66A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80828D-0CB3-4299-AB4F-8C0235DD033B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3099D8-C0BF-45FC-A30B-8BC2ABAB1B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459E54-6F22-4C43-B235-228B1D1C397D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249163-64BB-4412-A332-8B1E413FC6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D7A69-99C4-42B5-9344-64BE73D914CD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E703B9-7095-4B35-83B7-A354ADBF70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FD76B-1E6B-4AF5-AFD9-898C4F4CDCA1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43B84A-043C-4B28-B766-6E95E77DC5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711C44-6547-43F0-82FF-1F8D28CDD6F6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984F13-F4B2-445D-826B-6C82229E29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D33DE2-A97D-481D-ADE7-4164DDABABA9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1B0235-2376-4DD1-A85F-8313E20433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578BE-9190-4FAF-BDA7-30F385F7C899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54E5F9-F182-4782-B75A-54FBF515C2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BCC578BE-9190-4FAF-BDA7-30F385F7C899}" type="datetimeFigureOut">
              <a:rPr lang="ru-RU" smtClean="0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B554E5F9-F182-4782-B75A-54FBF515C2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475656" y="1196752"/>
            <a:ext cx="6626225" cy="3600450"/>
          </a:xfrm>
        </p:spPr>
        <p:txBody>
          <a:bodyPr anchor="b"/>
          <a:lstStyle/>
          <a:p>
            <a:pPr marL="182563" eaLnBrk="1" hangingPunct="1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  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муниципального образования «Новоникольское сельское поселение»</a:t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2025 год и плановый период 2026-2027 годов</a:t>
            </a:r>
          </a:p>
        </p:txBody>
      </p:sp>
    </p:spTree>
  </p:cSld>
  <p:clrMapOvr>
    <a:masterClrMapping/>
  </p:clrMapOvr>
  <p:transition advClick="0" advTm="8924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968500" y="260350"/>
            <a:ext cx="7175500" cy="1008063"/>
          </a:xfrm>
        </p:spPr>
        <p:txBody>
          <a:bodyPr anchor="b"/>
          <a:lstStyle/>
          <a:p>
            <a:pPr marL="182563" eaLnBrk="1" hangingPunct="1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 от использования  имущества, находящегося в государственной и муниципальной собственности   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355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1412875"/>
            <a:ext cx="8207375" cy="5111750"/>
          </a:xfrm>
        </p:spPr>
        <p:txBody>
          <a:bodyPr>
            <a:normAutofit/>
          </a:bodyPr>
          <a:lstStyle/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поступления  доходов  от использования  имущества, находящегося в государственной и муниципальной собственности в бюджет поселения на 2025 год составляет -  15,0 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поступления  доходов  от использования  имущества, находящегося в государственной и муниципальной собственности в бюджет поселения на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составляет -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15,0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поступления  доходов  от использования  имущества, находящегося в государственной и муниципальной собственности в бюджет поселения на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составляет -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15,0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рублей.</a:t>
            </a:r>
          </a:p>
          <a:p>
            <a:pPr marL="0" indent="0" algn="just" eaLnBrk="1" hangingPunct="1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  доходов –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предприятий).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8806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328863" y="188913"/>
            <a:ext cx="6815137" cy="360362"/>
          </a:xfrm>
        </p:spPr>
        <p:txBody>
          <a:bodyPr anchor="b">
            <a:normAutofit fontScale="90000"/>
          </a:bodyPr>
          <a:lstStyle/>
          <a:p>
            <a:pPr marL="182563" eaLnBrk="1" hangingPunct="1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РАСХОДНАЯ ЧАСТЬ БЮДЖЕТА</a:t>
            </a:r>
            <a:endParaRPr lang="ru-RU" sz="2000" b="1" i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2462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60971"/>
              </p:ext>
            </p:extLst>
          </p:nvPr>
        </p:nvGraphicFramePr>
        <p:xfrm>
          <a:off x="755576" y="692696"/>
          <a:ext cx="7848873" cy="5966465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536332"/>
                <a:gridCol w="1770847"/>
                <a:gridCol w="1770847"/>
                <a:gridCol w="1770847"/>
              </a:tblGrid>
              <a:tr h="360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  бюджета: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2025 год тыс.руб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2026 год тыс. руб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2027 год тыс. руб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</a:tr>
              <a:tr h="606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 бюджета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20 244,703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14 316,606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13 218,222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0696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Общегосударственные расходы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5 909,460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4 987,680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6 018,530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110682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безопасность правоохранительная деятельность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214,100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214,100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0696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 экономика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1 350,511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1 368,611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1 607,811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856897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Жилищно-коммунальное хозяйство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11 361,267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6 353,215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4 198,881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0696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Культура, кинематография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1 376,000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1 376,000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1 376,000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0696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16,365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/>
                </a:tc>
              </a:tr>
              <a:tr h="60696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17,000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 advClick="0" advTm="11742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76250"/>
            <a:ext cx="8172400" cy="6481142"/>
          </a:xfrm>
        </p:spPr>
        <p:txBody>
          <a:bodyPr anchor="b">
            <a:normAutofit fontScale="90000"/>
          </a:bodyPr>
          <a:lstStyle/>
          <a:p>
            <a:pPr marL="182563"/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>Муниципальные </a:t>
            </a: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>программы муниципального образования </a:t>
            </a: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>«Новоникольского </a:t>
            </a: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>сельское поселение» на </a:t>
            </a: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>2025 год </a:t>
            </a: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>и плановый период </a:t>
            </a: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>2026 </a:t>
            </a: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>и   </a:t>
            </a: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>2027 годов </a:t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1. Муниципальная  программа  </a:t>
            </a:r>
            <a:r>
              <a:rPr lang="ru-RU" sz="2400" i="1" dirty="0">
                <a:solidFill>
                  <a:schemeClr val="tx1"/>
                </a:solidFill>
                <a:latin typeface="Georgia" pitchFamily="18" charset="0"/>
              </a:rPr>
              <a:t>«Комплексное  развитие  транспортной инфраструктуры   на территории  </a:t>
            </a:r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Новоникольского </a:t>
            </a:r>
            <a:r>
              <a:rPr lang="ru-RU" sz="2400" i="1" dirty="0">
                <a:solidFill>
                  <a:schemeClr val="tx1"/>
                </a:solidFill>
                <a:latin typeface="Georgia" pitchFamily="18" charset="0"/>
              </a:rPr>
              <a:t>сельского  поселения на 2017-2033 годы</a:t>
            </a:r>
            <a:r>
              <a:rPr lang="ru-RU" sz="2400" i="1" dirty="0">
                <a:latin typeface="Georgia" pitchFamily="18" charset="0"/>
              </a:rPr>
              <a:t>»</a:t>
            </a:r>
            <a:br>
              <a:rPr lang="ru-RU" sz="2400" i="1" dirty="0">
                <a:latin typeface="Georgia" pitchFamily="18" charset="0"/>
              </a:rPr>
            </a:br>
            <a:r>
              <a:rPr lang="ru-RU" sz="2400" i="1" dirty="0">
                <a:latin typeface="Georgia" pitchFamily="18" charset="0"/>
              </a:rPr>
              <a:t> </a:t>
            </a:r>
            <a:r>
              <a:rPr lang="ru-RU" sz="2400" i="1" dirty="0">
                <a:latin typeface="Georgia" pitchFamily="18" charset="0"/>
              </a:rPr>
              <a:t/>
            </a:r>
            <a:br>
              <a:rPr lang="ru-RU" sz="2400" i="1" dirty="0">
                <a:latin typeface="Georgia" pitchFamily="18" charset="0"/>
              </a:rPr>
            </a:br>
            <a:r>
              <a:rPr lang="ru-RU" sz="2400" i="1" dirty="0" smtClean="0">
                <a:latin typeface="Georgia" pitchFamily="18" charset="0"/>
              </a:rPr>
              <a:t>2.Муниципальная </a:t>
            </a:r>
            <a:r>
              <a:rPr lang="ru-RU" sz="2400" i="1" dirty="0">
                <a:latin typeface="Georgia" pitchFamily="18" charset="0"/>
              </a:rPr>
              <a:t>программа «Социальная поддержка населения Новоникольского сельского поселения на 2023- 2025г.г.» </a:t>
            </a:r>
            <a:br>
              <a:rPr lang="ru-RU" sz="2400" i="1" dirty="0">
                <a:latin typeface="Georgia" pitchFamily="18" charset="0"/>
              </a:rPr>
            </a:br>
            <a:r>
              <a:rPr lang="ru-RU" sz="2400" i="1" dirty="0">
                <a:latin typeface="Georgia" pitchFamily="18" charset="0"/>
              </a:rPr>
              <a:t>3. </a:t>
            </a:r>
            <a:r>
              <a:rPr lang="ru-RU" sz="2400" i="1" dirty="0" smtClean="0">
                <a:latin typeface="Georgia" pitchFamily="18" charset="0"/>
              </a:rPr>
              <a:t>Муниципальная программа  </a:t>
            </a:r>
            <a:r>
              <a:rPr lang="ru-RU" sz="2400" i="1" dirty="0">
                <a:latin typeface="Georgia" pitchFamily="18" charset="0"/>
              </a:rPr>
              <a:t>«Комплексное развитие систем коммунальной инфраструктуры муниципального образования Новоникольское сельское поселение на 2018-2020 годы и на период до 2025 года</a:t>
            </a:r>
            <a:r>
              <a:rPr lang="ru-RU" sz="2400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2400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400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400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400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400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</a:br>
            <a:endParaRPr lang="ru-RU" sz="20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advClick="0" advTm="5876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49275"/>
            <a:ext cx="7175500" cy="2374900"/>
          </a:xfrm>
        </p:spPr>
        <p:txBody>
          <a:bodyPr anchor="b"/>
          <a:lstStyle/>
          <a:p>
            <a:pPr marL="182563" eaLnBrk="1" hangingPunct="1"/>
            <a:r>
              <a:rPr lang="ru-RU" sz="2400" b="1" i="1" smtClean="0">
                <a:solidFill>
                  <a:schemeClr val="tx1"/>
                </a:solidFill>
                <a:latin typeface="Georgia" pitchFamily="18" charset="0"/>
              </a:rPr>
              <a:t> СПАСИБО ЗА  ВНИМАНИЕ!</a:t>
            </a:r>
          </a:p>
        </p:txBody>
      </p:sp>
    </p:spTree>
  </p:cSld>
  <p:clrMapOvr>
    <a:masterClrMapping/>
  </p:clrMapOvr>
  <p:transition advClick="0" advTm="5876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9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238877"/>
              </p:ext>
            </p:extLst>
          </p:nvPr>
        </p:nvGraphicFramePr>
        <p:xfrm>
          <a:off x="1331640" y="980728"/>
          <a:ext cx="6264276" cy="4740384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567260"/>
                <a:gridCol w="1565672"/>
                <a:gridCol w="1565672"/>
                <a:gridCol w="1565672"/>
              </a:tblGrid>
              <a:tr h="50340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Основные  параметры  бюджета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4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(тыс.руб)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2025 год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(тыс.руб)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2026 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(тыс.руб)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2027 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461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Доходы, всего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20 244,703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14 316,606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13 218,222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880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Налоговые и неналоговые доходы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926,600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973,700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1237,900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29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Безвозмездные  поступления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19 318,103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13 342,906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11 980,322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461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Расходы, всего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20 244,703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14 316,606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13 218,222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29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Дефицит (-), профицит (+)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 advClick="0" advTm="1099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idx="1"/>
          </p:nvPr>
        </p:nvSpPr>
        <p:spPr>
          <a:xfrm>
            <a:off x="323850" y="1628800"/>
            <a:ext cx="8351838" cy="4497363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                                                  2025 год</a:t>
            </a:r>
          </a:p>
          <a:p>
            <a:pPr marL="0" indent="0" algn="just" eaLnBrk="1" hangingPunct="1"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      -  20 244,703 тыс. рублей</a:t>
            </a:r>
          </a:p>
          <a:p>
            <a:pPr marL="0" indent="0" algn="just" eaLnBrk="1" hangingPunct="1"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      -  Собственные доходы – 926,600 тыс. рублей </a:t>
            </a:r>
          </a:p>
          <a:p>
            <a:pPr marL="0" indent="0" algn="just" eaLnBrk="1" hangingPunct="1">
              <a:buNone/>
            </a:pPr>
            <a:r>
              <a:rPr lang="ru-RU" sz="1400" b="1" dirty="0">
                <a:latin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</a:rPr>
              <a:t>   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-  Безвозмездные поступления – 19 318,103 тыс. рублей </a:t>
            </a:r>
          </a:p>
          <a:p>
            <a:pPr marL="0" indent="0" algn="just" eaLnBrk="1" hangingPunct="1">
              <a:buNone/>
            </a:pPr>
            <a:r>
              <a:rPr lang="ru-RU" sz="1400" b="1" dirty="0">
                <a:latin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</a:rPr>
              <a:t>                                                                       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2026 год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algn="just" eaLnBrk="1" hangingPunct="1"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       - 14 316,606 тыс. рублей</a:t>
            </a:r>
          </a:p>
          <a:p>
            <a:pPr marL="0" indent="0" algn="just" eaLnBrk="1" hangingPunct="1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 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    - Собственные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доходы – </a:t>
            </a:r>
            <a:r>
              <a:rPr lang="ru-RU" sz="1400" b="1" dirty="0" smtClean="0">
                <a:latin typeface="Times New Roman" pitchFamily="18" charset="0"/>
              </a:rPr>
              <a:t>973,700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тыс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. рублей </a:t>
            </a:r>
          </a:p>
          <a:p>
            <a:pPr marL="285750" indent="-285750" algn="just" eaLnBrk="1" hangingPunct="1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-   Безвозмездные поступления – 13 342,906 тыс. рублей 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                                             2027 год</a:t>
            </a:r>
          </a:p>
          <a:p>
            <a:pPr marL="0" indent="0" algn="just" eaLnBrk="1" hangingPunct="1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  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   -13 218,222 тыс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. рублей</a:t>
            </a:r>
          </a:p>
          <a:p>
            <a:pPr marL="0" indent="0" algn="just" eaLnBrk="1" hangingPunct="1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 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    - Собственные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доходы –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1237,900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тыс. рублей </a:t>
            </a:r>
          </a:p>
          <a:p>
            <a:pPr marL="0" indent="0" algn="just" eaLnBrk="1" hangingPunct="1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 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    - Безвозмездные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поступления –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11 980,322 тыс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.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рублей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algn="just" eaLnBrk="1" hangingPunct="1">
              <a:buNone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algn="just" eaLnBrk="1" hangingPunct="1">
              <a:buNone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537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ДОХОДЫ БЮДЖЕТА ПОСЕЛЕНИЯ НА 2025 ГОД И ПЛАНОВЫЙ ПЕРИОД  2026-2027 годов      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60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498202"/>
              </p:ext>
            </p:extLst>
          </p:nvPr>
        </p:nvGraphicFramePr>
        <p:xfrm>
          <a:off x="1187624" y="1340768"/>
          <a:ext cx="7200800" cy="5080141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2300532"/>
                <a:gridCol w="1686944"/>
                <a:gridCol w="1686944"/>
                <a:gridCol w="1526380"/>
              </a:tblGrid>
              <a:tr h="268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Доходы бюджета: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2025 год тыс.руб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2026 год тыс.  руб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2027 год тыс. руб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268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Доходы бюджета-Всего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20 244,703</a:t>
                      </a: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14 316,606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13 218,222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455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Налоговые и неналоговые  доходы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926,600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973,700</a:t>
                      </a: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1 237,900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455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Налог на доходы физических лиц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221,000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250,000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275,000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831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Акцизы по подакцизным товарам (продукции), производимым на территории РФ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668,600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686,700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925,900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455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Налог на имущество физических лиц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cs typeface="+mn-cs"/>
                        </a:rPr>
                        <a:t>15,000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268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Земельный налог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268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Государственная пошлина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1019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Доходы от использования имущества, находящегося  в государственной и муниципальной собственности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15,000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455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Безвозмездные  поступления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19 318,103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13 342,906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11 980,322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  <a:tr h="241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</a:tr>
            </a:tbl>
          </a:graphicData>
        </a:graphic>
      </p:graphicFrame>
    </p:spTree>
  </p:cSld>
  <p:clrMapOvr>
    <a:masterClrMapping/>
  </p:clrMapOvr>
  <p:transition advClick="0" advTm="7112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981075"/>
            <a:ext cx="7175500" cy="576263"/>
          </a:xfrm>
        </p:spPr>
        <p:txBody>
          <a:bodyPr anchor="b">
            <a:normAutofit fontScale="90000"/>
          </a:bodyPr>
          <a:lstStyle/>
          <a:p>
            <a:pPr marL="182563" eaLnBrk="1" hangingPunct="1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Налог на доходы физических лиц 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187624" y="1628800"/>
            <a:ext cx="6440488" cy="4103688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налогу на доходы физических лиц в бюджет поселения на 2025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составляет 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221,0 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налогу на доходы физических лиц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на 2026 год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 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250,0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налогу на доходы физических лиц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на 2027 год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 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275,0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7146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968500" y="188913"/>
            <a:ext cx="7175500" cy="1439862"/>
          </a:xfrm>
        </p:spPr>
        <p:txBody>
          <a:bodyPr anchor="b">
            <a:normAutofit/>
          </a:bodyPr>
          <a:lstStyle/>
          <a:p>
            <a:pPr marL="182563" eaLnBrk="1" hangingPunct="1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Акцизы по подакцизным  товарам (продукции),  производимым на территории Российской  Федерации 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9632" y="1268760"/>
            <a:ext cx="6440488" cy="3959225"/>
          </a:xfrm>
        </p:spPr>
        <p:txBody>
          <a:bodyPr>
            <a:normAutofit lnSpcReduction="10000"/>
          </a:bodyPr>
          <a:lstStyle/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акцизам  по подакцизным товарам (продукции), производимым на территории Российской  федерации в бюджет поселения на 2025 год составляет -  668,6 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акцизам  по подакцизным товарам (продукции), производимым на территории Российской  федерации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2026 год составляет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686,7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акцизам  по подакцизным товарам (продукции), производимым на территории Российской  федерации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2027 год составляет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925,9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885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968500" y="765175"/>
            <a:ext cx="7175500" cy="576263"/>
          </a:xfrm>
        </p:spPr>
        <p:txBody>
          <a:bodyPr anchor="b"/>
          <a:lstStyle/>
          <a:p>
            <a:pPr marL="182563" eaLnBrk="1" hangingPunct="1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имущество  физических лиц 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048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115616" y="1484784"/>
            <a:ext cx="6440488" cy="3471862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налогу на имущество физических лиц в бюджет поселения на 2025 год составляет -  15,0 тысяч рублей.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налогу на имущество физических лиц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на 2026 год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 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15,0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налогу на имущество физических лиц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на 2027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 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15,0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6977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49275"/>
            <a:ext cx="7175500" cy="863600"/>
          </a:xfrm>
        </p:spPr>
        <p:txBody>
          <a:bodyPr anchor="b"/>
          <a:lstStyle/>
          <a:p>
            <a:pPr marL="182563" eaLnBrk="1" hangingPunct="1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Земельный   налог 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150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187624" y="1628800"/>
            <a:ext cx="6842125" cy="3529012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 земельному налогу  в бюджет поселения на 2025 год  составляет -  5,0 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 земельному налогу 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на 2026 год составляет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5,0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поступлений  по  земельному налогу 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на 2027 год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 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5,0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0691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49275"/>
            <a:ext cx="7175500" cy="576263"/>
          </a:xfrm>
        </p:spPr>
        <p:txBody>
          <a:bodyPr anchor="b"/>
          <a:lstStyle/>
          <a:p>
            <a:pPr marL="182563" eaLnBrk="1" hangingPunct="1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Государственная пошлина  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253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547664" y="1556792"/>
            <a:ext cx="6440487" cy="3167062"/>
          </a:xfrm>
        </p:spPr>
        <p:txBody>
          <a:bodyPr>
            <a:normAutofit fontScale="92500" lnSpcReduction="20000"/>
          </a:bodyPr>
          <a:lstStyle/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поступления  государственной пошлины   в бюджет поселения на 2025 год составляет -  2,0 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поступления  государственной пошлины  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на 2026 год составляет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2,0 тысяч рублей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поступления  государственной пошлины  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на 2027 год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 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2,0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рублей.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6280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1369</TotalTime>
  <Words>795</Words>
  <Application>Microsoft Office PowerPoint</Application>
  <PresentationFormat>Экран (4:3)</PresentationFormat>
  <Paragraphs>160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Базовая</vt:lpstr>
      <vt:lpstr>Проект  бюджета муниципального образования «Новоникольское сельское поселение»  на 2025 год и плановый период 2026-2027 годов</vt:lpstr>
      <vt:lpstr>Презентация PowerPoint</vt:lpstr>
      <vt:lpstr>ДОХОДЫ БЮДЖЕТА ПОСЕЛЕНИЯ НА 2025 ГОД И ПЛАНОВЫЙ ПЕРИОД  2026-2027 годов            </vt:lpstr>
      <vt:lpstr>Презентация PowerPoint</vt:lpstr>
      <vt:lpstr>                                                       Налог на доходы физических лиц   </vt:lpstr>
      <vt:lpstr>Акцизы по подакцизным  товарам (продукции),  производимым на территории Российской  Федерации   </vt:lpstr>
      <vt:lpstr>Налог на имущество  физических лиц </vt:lpstr>
      <vt:lpstr>                                                        Земельный   налог </vt:lpstr>
      <vt:lpstr>                                                   Государственная пошлина  </vt:lpstr>
      <vt:lpstr>Доходы  от использования  имущества, находящегося в государственной и муниципальной собственности   </vt:lpstr>
      <vt:lpstr> РАСХОДНАЯ ЧАСТЬ БЮДЖЕТА</vt:lpstr>
      <vt:lpstr>                                                                    Муниципальные программы муниципального образования «Новоникольского сельское поселение» на 2025 год и плановый период 2026 и   2027 годов      1. Муниципальная  программа  «Комплексное  развитие  транспортной инфраструктуры   на территории  Новоникольского сельского  поселения на 2017-2033 годы»   2.Муниципальная программа «Социальная поддержка населения Новоникольского сельского поселения на 2023- 2025г.г.»  3. Муниципальная программа  «Комплексное развитие систем коммунальной инфраструктуры муниципального образования Новоникольское сельское поселение на 2018-2020 годы и на период до 2025 года      </vt:lpstr>
      <vt:lpstr> СПАСИБО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муниципального образования «Лукашкин-Ярское сельское поселение на 2016 год»</dc:title>
  <dc:creator>Волкова Екатерина</dc:creator>
  <cp:lastModifiedBy>Марина</cp:lastModifiedBy>
  <cp:revision>130</cp:revision>
  <dcterms:created xsi:type="dcterms:W3CDTF">2016-07-14T05:29:43Z</dcterms:created>
  <dcterms:modified xsi:type="dcterms:W3CDTF">2024-11-25T09:48:38Z</dcterms:modified>
</cp:coreProperties>
</file>